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74" r:id="rId4"/>
    <p:sldId id="275" r:id="rId5"/>
    <p:sldId id="256" r:id="rId6"/>
    <p:sldId id="260" r:id="rId7"/>
    <p:sldId id="267" r:id="rId8"/>
    <p:sldId id="278" r:id="rId9"/>
    <p:sldId id="268" r:id="rId10"/>
    <p:sldId id="266" r:id="rId11"/>
    <p:sldId id="265" r:id="rId12"/>
    <p:sldId id="261" r:id="rId13"/>
    <p:sldId id="276" r:id="rId14"/>
    <p:sldId id="279" r:id="rId15"/>
    <p:sldId id="277" r:id="rId16"/>
    <p:sldId id="258" r:id="rId17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C7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344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2994A-F4CA-4CCF-BF39-A46DB848D10A}" type="datetimeFigureOut">
              <a:rPr lang="es-AR" smtClean="0"/>
              <a:t>13/09/2019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3795-A86E-484F-9DB0-1A45CDF6D37A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618061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2994A-F4CA-4CCF-BF39-A46DB848D10A}" type="datetimeFigureOut">
              <a:rPr lang="es-AR" smtClean="0"/>
              <a:t>13/09/2019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3795-A86E-484F-9DB0-1A45CDF6D37A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1840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2994A-F4CA-4CCF-BF39-A46DB848D10A}" type="datetimeFigureOut">
              <a:rPr lang="es-AR" smtClean="0"/>
              <a:t>13/09/2019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3795-A86E-484F-9DB0-1A45CDF6D37A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62121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3861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9659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4110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8786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2598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9366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7733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671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2994A-F4CA-4CCF-BF39-A46DB848D10A}" type="datetimeFigureOut">
              <a:rPr lang="es-AR" smtClean="0"/>
              <a:t>13/09/2019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3795-A86E-484F-9DB0-1A45CDF6D37A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268283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4800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0181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292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2994A-F4CA-4CCF-BF39-A46DB848D10A}" type="datetimeFigureOut">
              <a:rPr lang="es-AR" smtClean="0"/>
              <a:t>13/09/2019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3795-A86E-484F-9DB0-1A45CDF6D37A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20498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2994A-F4CA-4CCF-BF39-A46DB848D10A}" type="datetimeFigureOut">
              <a:rPr lang="es-AR" smtClean="0"/>
              <a:t>13/09/2019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3795-A86E-484F-9DB0-1A45CDF6D37A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18974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2994A-F4CA-4CCF-BF39-A46DB848D10A}" type="datetimeFigureOut">
              <a:rPr lang="es-AR" smtClean="0"/>
              <a:t>13/09/2019</a:t>
            </a:fld>
            <a:endParaRPr lang="es-AR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3795-A86E-484F-9DB0-1A45CDF6D37A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114014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2994A-F4CA-4CCF-BF39-A46DB848D10A}" type="datetimeFigureOut">
              <a:rPr lang="es-AR" smtClean="0"/>
              <a:t>13/09/2019</a:t>
            </a:fld>
            <a:endParaRPr lang="es-AR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3795-A86E-484F-9DB0-1A45CDF6D37A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6084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2994A-F4CA-4CCF-BF39-A46DB848D10A}" type="datetimeFigureOut">
              <a:rPr lang="es-AR" smtClean="0"/>
              <a:t>13/09/2019</a:t>
            </a:fld>
            <a:endParaRPr lang="es-AR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3795-A86E-484F-9DB0-1A45CDF6D37A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71475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2994A-F4CA-4CCF-BF39-A46DB848D10A}" type="datetimeFigureOut">
              <a:rPr lang="es-AR" smtClean="0"/>
              <a:t>13/09/2019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3795-A86E-484F-9DB0-1A45CDF6D37A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7595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2994A-F4CA-4CCF-BF39-A46DB848D10A}" type="datetimeFigureOut">
              <a:rPr lang="es-AR" smtClean="0"/>
              <a:t>13/09/2019</a:t>
            </a:fld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73795-A86E-484F-9DB0-1A45CDF6D37A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16901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B2994A-F4CA-4CCF-BF39-A46DB848D10A}" type="datetimeFigureOut">
              <a:rPr lang="es-AR" smtClean="0"/>
              <a:t>13/09/2019</a:t>
            </a:fld>
            <a:endParaRPr lang="es-AR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73795-A86E-484F-9DB0-1A45CDF6D37A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1051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CA55C-B250-4A35-A4FA-1BE86F46FEA7}" type="datetimeFigureOut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13/09/2019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329DE-3134-43BB-A7E0-053A0B220C6B}" type="slidenum">
              <a:rPr lang="es-A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A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745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101191" y="199335"/>
            <a:ext cx="77678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4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TALLER</a:t>
            </a:r>
            <a:endParaRPr lang="es-AR" sz="2400" b="1" dirty="0">
              <a:solidFill>
                <a:prstClr val="white"/>
              </a:solidFill>
              <a:latin typeface="Antonio" panose="02000503000000000000" pitchFamily="2" charset="0"/>
              <a:cs typeface="Gotham Ultra" pitchFamily="50" charset="0"/>
            </a:endParaRPr>
          </a:p>
          <a:p>
            <a:pPr algn="ctr"/>
            <a:r>
              <a:rPr lang="es-AR" sz="3600" b="1" i="1" dirty="0" smtClean="0">
                <a:solidFill>
                  <a:srgbClr val="5B9BD5"/>
                </a:solidFill>
                <a:latin typeface="Gotham Ultra" pitchFamily="50" charset="0"/>
                <a:cs typeface="Gotham Ultra" pitchFamily="50" charset="0"/>
              </a:rPr>
              <a:t>YOUR OWN PERSONAL JESUS</a:t>
            </a:r>
            <a:r>
              <a:rPr lang="es-AR" sz="3600" b="1" dirty="0" smtClean="0">
                <a:solidFill>
                  <a:srgbClr val="5B9BD5"/>
                </a:solidFill>
                <a:latin typeface="Gotham Ultra" pitchFamily="50" charset="0"/>
                <a:cs typeface="Gotham Ultra" pitchFamily="50" charset="0"/>
              </a:rPr>
              <a:t>: UN PROBLEMA CRISTOLÓGICO</a:t>
            </a:r>
            <a:endParaRPr lang="es-AR" sz="3600" b="1" dirty="0">
              <a:solidFill>
                <a:srgbClr val="5B9BD5"/>
              </a:solidFill>
              <a:latin typeface="Gotham Ultra" pitchFamily="50" charset="0"/>
              <a:cs typeface="Gotham Ultra" pitchFamily="50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78" y="794762"/>
            <a:ext cx="3415221" cy="5058032"/>
          </a:xfrm>
          <a:prstGeom prst="rect">
            <a:avLst/>
          </a:prstGeom>
          <a:effectLst>
            <a:outerShdw blurRad="495300" dist="139700" dir="10140000" algn="t" rotWithShape="0">
              <a:schemeClr val="bg1">
                <a:alpha val="59000"/>
              </a:schemeClr>
            </a:outerShdw>
          </a:effectLst>
          <a:scene3d>
            <a:camera prst="perspectiveHeroicExtremeRightFacing" fov="3300000">
              <a:rot lat="0" lon="19800000" rev="0"/>
            </a:camera>
            <a:lightRig rig="threePt" dir="t"/>
          </a:scene3d>
        </p:spPr>
      </p:pic>
      <p:sp>
        <p:nvSpPr>
          <p:cNvPr id="6" name="CuadroTexto 5"/>
          <p:cNvSpPr txBox="1"/>
          <p:nvPr/>
        </p:nvSpPr>
        <p:spPr>
          <a:xfrm>
            <a:off x="3995509" y="1794395"/>
            <a:ext cx="7979228" cy="4906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A lo largo de la historia, la persona de Jesús ha sido retratada (en el arte, en el pensamiento y en la vida) de un sinfín de maneras diferentes, muchas veces diametralmente opuestas. Jesús es un Mesías cautivante pero esa multiplicidad de facetas hace que nuestra fe sea compleja, ya que Jesús enamora a cada uno de diferentes maneras, con distintas connotaciones y tendencias. ¿Qué significa, para nuestra cristología, en una época como esta, esa proliferación de imágenes? ¿La aceptamos acríticamente? ¿La rechazamos por completo? ¿Cómo vivir la fe individual y colectivamente en ese mar de rostros?</a:t>
            </a:r>
            <a:endParaRPr lang="es-AR" sz="2600" b="1" dirty="0">
              <a:solidFill>
                <a:prstClr val="white"/>
              </a:solidFill>
              <a:latin typeface="Antonio" panose="02000503000000000000" pitchFamily="2" charset="0"/>
              <a:cs typeface="Gotham Ultra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59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687" y="2057065"/>
            <a:ext cx="5311713" cy="298970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0542" y="1351190"/>
            <a:ext cx="4401458" cy="440145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4928"/>
            <a:ext cx="3716511" cy="491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16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300" y="-2764"/>
            <a:ext cx="9419604" cy="686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9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esultado de imagen para jesus discip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1544" y="0"/>
            <a:ext cx="131253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311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6007919" y="2540206"/>
            <a:ext cx="6050731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s-AR" sz="2600" b="1" dirty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L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a </a:t>
            </a:r>
            <a:r>
              <a:rPr lang="es-AR" sz="2600" b="1" dirty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gente suele estar en lo correcto en las cosas que afirma pero 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suele equivocarse </a:t>
            </a:r>
            <a:r>
              <a:rPr lang="es-AR" sz="2600" b="1" dirty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en </a:t>
            </a: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las que niega.</a:t>
            </a:r>
            <a:endParaRPr lang="es-AR" sz="2600" b="1" dirty="0">
              <a:solidFill>
                <a:prstClr val="white"/>
              </a:solidFill>
              <a:latin typeface="Antonio" panose="02000503000000000000" pitchFamily="2" charset="0"/>
              <a:cs typeface="Gotham Ultra" pitchFamily="50" charset="0"/>
            </a:endParaRPr>
          </a:p>
          <a:p>
            <a:pPr algn="just">
              <a:lnSpc>
                <a:spcPct val="110000"/>
              </a:lnSpc>
            </a:pPr>
            <a:endParaRPr lang="es-AR" sz="2600" b="1" dirty="0" smtClean="0">
              <a:solidFill>
                <a:prstClr val="white"/>
              </a:solidFill>
              <a:latin typeface="Antonio" panose="02000503000000000000" pitchFamily="2" charset="0"/>
              <a:cs typeface="Gotham Ultra" pitchFamily="50" charset="0"/>
            </a:endParaRPr>
          </a:p>
          <a:p>
            <a:pPr algn="just">
              <a:lnSpc>
                <a:spcPct val="110000"/>
              </a:lnSpc>
            </a:pPr>
            <a:r>
              <a:rPr lang="es-AR" sz="2600" b="1" dirty="0" smtClean="0">
                <a:solidFill>
                  <a:srgbClr val="FFC000"/>
                </a:solidFill>
                <a:latin typeface="Antonio" panose="02000503000000000000" pitchFamily="2" charset="0"/>
                <a:cs typeface="Gotham Ultra" pitchFamily="50" charset="0"/>
              </a:rPr>
              <a:t>JOHN STUART MILL</a:t>
            </a:r>
            <a:endParaRPr lang="es-AR" sz="2600" b="1" dirty="0" smtClean="0">
              <a:solidFill>
                <a:srgbClr val="FFC000"/>
              </a:solidFill>
              <a:latin typeface="Antonio" panose="02000503000000000000" pitchFamily="2" charset="0"/>
              <a:cs typeface="Gotham Ultra" pitchFamily="50" charset="0"/>
            </a:endParaRPr>
          </a:p>
        </p:txBody>
      </p:sp>
      <p:pic>
        <p:nvPicPr>
          <p:cNvPr id="5122" name="Picture 2" descr="Resultado de imagen para john stuart mi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71029" cy="7373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46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362040" y="1372168"/>
            <a:ext cx="11394532" cy="537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lnSpc>
                <a:spcPct val="110000"/>
              </a:lnSpc>
              <a:buAutoNum type="arabicPeriod"/>
            </a:pP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Reúnanse junto a los miembros de su grupo y a DOS grupos más (10-12 personas aprox.). Elijan un par de frases sobre Jesús al azar.</a:t>
            </a:r>
          </a:p>
          <a:p>
            <a:pPr marL="514350" indent="-514350" algn="just">
              <a:lnSpc>
                <a:spcPct val="110000"/>
              </a:lnSpc>
              <a:buAutoNum type="arabicPeriod"/>
            </a:pPr>
            <a:endParaRPr lang="es-AR" sz="2600" b="1" dirty="0" smtClean="0">
              <a:solidFill>
                <a:prstClr val="white"/>
              </a:solidFill>
              <a:latin typeface="Antonio" panose="02000503000000000000" pitchFamily="2" charset="0"/>
              <a:cs typeface="Gotham Ultra" pitchFamily="50" charset="0"/>
            </a:endParaRPr>
          </a:p>
          <a:p>
            <a:pPr marL="514350" indent="-514350" algn="just">
              <a:lnSpc>
                <a:spcPct val="110000"/>
              </a:lnSpc>
              <a:buAutoNum type="arabicPeriod"/>
            </a:pP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Debatan sobre lo que fue saliendo en el análisis de las imágenes en cada grupo. Presten atención a las posibilidades y limitaciones que ofrece cada cristología.</a:t>
            </a:r>
          </a:p>
          <a:p>
            <a:pPr marL="514350" indent="-514350" algn="just">
              <a:lnSpc>
                <a:spcPct val="110000"/>
              </a:lnSpc>
              <a:buAutoNum type="arabicPeriod"/>
            </a:pPr>
            <a:endParaRPr lang="es-AR" sz="2600" b="1" dirty="0" smtClean="0">
              <a:solidFill>
                <a:prstClr val="white"/>
              </a:solidFill>
              <a:latin typeface="Antonio" panose="02000503000000000000" pitchFamily="2" charset="0"/>
              <a:cs typeface="Gotham Ultra" pitchFamily="50" charset="0"/>
            </a:endParaRPr>
          </a:p>
          <a:p>
            <a:pPr marL="514350" indent="-514350" algn="just">
              <a:lnSpc>
                <a:spcPct val="110000"/>
              </a:lnSpc>
              <a:buAutoNum type="arabicPeriod"/>
            </a:pP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Intenten integrar las reflexiones de cada grupo, las frases elegidas y otros elementos que surjan en una visión cristológica integral y superadora. </a:t>
            </a:r>
          </a:p>
          <a:p>
            <a:pPr marL="514350" indent="-514350" algn="just">
              <a:lnSpc>
                <a:spcPct val="110000"/>
              </a:lnSpc>
              <a:buAutoNum type="arabicPeriod"/>
            </a:pPr>
            <a:endParaRPr lang="es-AR" sz="2600" b="1" dirty="0">
              <a:solidFill>
                <a:prstClr val="white"/>
              </a:solidFill>
              <a:latin typeface="Antonio" panose="02000503000000000000" pitchFamily="2" charset="0"/>
              <a:cs typeface="Gotham Ultra" pitchFamily="50" charset="0"/>
            </a:endParaRPr>
          </a:p>
          <a:p>
            <a:pPr marL="514350" indent="-514350" algn="just">
              <a:lnSpc>
                <a:spcPct val="110000"/>
              </a:lnSpc>
              <a:buAutoNum type="arabicPeriod"/>
            </a:pP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Retraten creativamente en un afiche sus reflexiones, acuerdos y propuestas.</a:t>
            </a:r>
          </a:p>
          <a:p>
            <a:pPr marL="514350" indent="-514350" algn="just">
              <a:lnSpc>
                <a:spcPct val="110000"/>
              </a:lnSpc>
              <a:buAutoNum type="arabicPeriod"/>
            </a:pPr>
            <a:endParaRPr lang="es-AR" sz="2600" b="1" dirty="0">
              <a:solidFill>
                <a:prstClr val="white"/>
              </a:solidFill>
              <a:latin typeface="Antonio" panose="02000503000000000000" pitchFamily="2" charset="0"/>
              <a:cs typeface="Gotham Ultra" pitchFamily="50" charset="0"/>
            </a:endParaRPr>
          </a:p>
          <a:p>
            <a:pPr marL="514350" indent="-514350" algn="just">
              <a:lnSpc>
                <a:spcPct val="110000"/>
              </a:lnSpc>
              <a:buAutoNum type="arabicPeriod"/>
            </a:pP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Al final de la actividad, hacemos una exposición y puesta en común.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1524000" y="328703"/>
            <a:ext cx="6897080" cy="83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s-AR" sz="4400" dirty="0" smtClean="0">
                <a:solidFill>
                  <a:srgbClr val="5B9BD5"/>
                </a:solidFill>
                <a:latin typeface="Gotham Ultra" pitchFamily="50" charset="0"/>
                <a:cs typeface="Gotham Ultra" pitchFamily="50" charset="0"/>
              </a:rPr>
              <a:t>SEGUNDA ACTIVIDAD</a:t>
            </a:r>
          </a:p>
        </p:txBody>
      </p:sp>
      <p:pic>
        <p:nvPicPr>
          <p:cNvPr id="1044" name="Picture 20" descr="Resultado de imagen para clock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4637" y="22414"/>
            <a:ext cx="1271920" cy="124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10392229" y="125570"/>
            <a:ext cx="1799771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s-AR" sz="2800" dirty="0" smtClean="0">
                <a:solidFill>
                  <a:srgbClr val="FF0000"/>
                </a:solidFill>
                <a:latin typeface="Gotham Ultra" pitchFamily="50" charset="0"/>
                <a:cs typeface="Gotham Ultra" pitchFamily="50" charset="0"/>
              </a:rPr>
              <a:t>30 </a:t>
            </a:r>
          </a:p>
          <a:p>
            <a:pPr algn="ctr">
              <a:lnSpc>
                <a:spcPct val="110000"/>
              </a:lnSpc>
            </a:pPr>
            <a:r>
              <a:rPr lang="es-AR" sz="2800" dirty="0" smtClean="0">
                <a:solidFill>
                  <a:srgbClr val="FF0000"/>
                </a:solidFill>
                <a:latin typeface="Gotham Ultra" pitchFamily="50" charset="0"/>
                <a:cs typeface="Gotham Ultra" pitchFamily="50" charset="0"/>
              </a:rPr>
              <a:t>MIN.</a:t>
            </a:r>
          </a:p>
        </p:txBody>
      </p:sp>
    </p:spTree>
    <p:extLst>
      <p:ext uri="{BB962C8B-B14F-4D97-AF65-F5344CB8AC3E}">
        <p14:creationId xmlns:p14="http://schemas.microsoft.com/office/powerpoint/2010/main" val="292537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028620" y="2538948"/>
            <a:ext cx="77678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400" b="1" dirty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TALLER</a:t>
            </a:r>
          </a:p>
          <a:p>
            <a:pPr algn="ctr"/>
            <a:r>
              <a:rPr lang="es-AR" sz="3600" b="1" i="1" dirty="0">
                <a:solidFill>
                  <a:srgbClr val="5B9BD5"/>
                </a:solidFill>
                <a:latin typeface="Gotham Ultra" pitchFamily="50" charset="0"/>
                <a:cs typeface="Gotham Ultra" pitchFamily="50" charset="0"/>
              </a:rPr>
              <a:t>YOUR OWN PERSONAL JESUS</a:t>
            </a:r>
            <a:r>
              <a:rPr lang="es-AR" sz="3600" b="1" dirty="0">
                <a:solidFill>
                  <a:srgbClr val="5B9BD5"/>
                </a:solidFill>
                <a:latin typeface="Gotham Ultra" pitchFamily="50" charset="0"/>
                <a:cs typeface="Gotham Ultra" pitchFamily="50" charset="0"/>
              </a:rPr>
              <a:t>: UN PROBLEMA CRISTOLÓGICO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78" y="794762"/>
            <a:ext cx="3415221" cy="5058032"/>
          </a:xfrm>
          <a:prstGeom prst="rect">
            <a:avLst/>
          </a:prstGeom>
          <a:effectLst>
            <a:outerShdw blurRad="495300" dist="139700" dir="10140000" algn="t" rotWithShape="0">
              <a:schemeClr val="bg1">
                <a:alpha val="59000"/>
              </a:schemeClr>
            </a:outerShdw>
          </a:effectLst>
          <a:scene3d>
            <a:camera prst="perspectiveHeroicExtremeRightFacing" fov="3300000">
              <a:rot lat="0" lon="1980000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5138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760455" y="1252617"/>
            <a:ext cx="11126745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s-AR" sz="2600" b="1" dirty="0" smtClean="0">
                <a:solidFill>
                  <a:schemeClr val="bg1"/>
                </a:solidFill>
                <a:latin typeface="Antonio" panose="02000503000000000000" pitchFamily="2" charset="0"/>
                <a:cs typeface="Gotham Ultra" pitchFamily="50" charset="0"/>
              </a:rPr>
              <a:t>En grupos de 3 o 4 personas, elijan una foto (muchas tienen un código QR que los va a interiorizar más en esa imagen). A partir de las información que consigan y las impresiones que les genere la imagen, debatan: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3185577" y="202054"/>
            <a:ext cx="6276499" cy="78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s-AR" sz="4400" dirty="0" smtClean="0">
                <a:solidFill>
                  <a:schemeClr val="accent1"/>
                </a:solidFill>
                <a:latin typeface="Gotham Ultra" pitchFamily="50" charset="0"/>
                <a:cs typeface="Gotham Ultra" pitchFamily="50" charset="0"/>
              </a:rPr>
              <a:t>PRIMERA ACTIVIDAD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2119086" y="2929505"/>
            <a:ext cx="9729334" cy="361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lnSpc>
                <a:spcPct val="110000"/>
              </a:lnSpc>
              <a:buAutoNum type="arabicPeriod"/>
            </a:pPr>
            <a:r>
              <a:rPr lang="es-AR" sz="2600" b="1" dirty="0" smtClean="0">
                <a:solidFill>
                  <a:schemeClr val="bg1"/>
                </a:solidFill>
                <a:latin typeface="Antonio" panose="02000503000000000000" pitchFamily="2" charset="0"/>
                <a:cs typeface="Gotham Ultra" pitchFamily="50" charset="0"/>
              </a:rPr>
              <a:t>¿Cuál es el contexto de producción de esa imagen?</a:t>
            </a:r>
          </a:p>
          <a:p>
            <a:pPr marL="514350" indent="-514350" algn="just">
              <a:lnSpc>
                <a:spcPct val="110000"/>
              </a:lnSpc>
              <a:buAutoNum type="arabicPeriod"/>
            </a:pPr>
            <a:r>
              <a:rPr lang="es-AR" sz="2600" b="1" dirty="0" smtClean="0">
                <a:solidFill>
                  <a:schemeClr val="bg1"/>
                </a:solidFill>
                <a:latin typeface="Antonio" panose="02000503000000000000" pitchFamily="2" charset="0"/>
                <a:cs typeface="Gotham Ultra" pitchFamily="50" charset="0"/>
              </a:rPr>
              <a:t>¿Qué sentidos explícitos tenía en ese contexto? ¿Y cuáles estaban implícitos o eran invisibles?</a:t>
            </a:r>
          </a:p>
          <a:p>
            <a:pPr marL="514350" indent="-514350" algn="just">
              <a:lnSpc>
                <a:spcPct val="110000"/>
              </a:lnSpc>
              <a:buAutoNum type="arabicPeriod"/>
            </a:pPr>
            <a:r>
              <a:rPr lang="es-AR" sz="2600" b="1" dirty="0" smtClean="0">
                <a:solidFill>
                  <a:schemeClr val="bg1"/>
                </a:solidFill>
                <a:latin typeface="Antonio" panose="02000503000000000000" pitchFamily="2" charset="0"/>
                <a:cs typeface="Gotham Ultra" pitchFamily="50" charset="0"/>
              </a:rPr>
              <a:t>¿Qué connotaciones tiene esa imagen en nuestro contexto? ¿Por qué?</a:t>
            </a:r>
          </a:p>
          <a:p>
            <a:pPr marL="514350" indent="-514350" algn="just">
              <a:lnSpc>
                <a:spcPct val="110000"/>
              </a:lnSpc>
              <a:buAutoNum type="arabicPeriod"/>
            </a:pPr>
            <a:r>
              <a:rPr lang="es-AR" sz="2600" b="1" dirty="0" smtClean="0">
                <a:solidFill>
                  <a:schemeClr val="bg1"/>
                </a:solidFill>
                <a:latin typeface="Antonio" panose="02000503000000000000" pitchFamily="2" charset="0"/>
                <a:cs typeface="Gotham Ultra" pitchFamily="50" charset="0"/>
              </a:rPr>
              <a:t>¿Qué ideas cristológicas (es decir: sobre la identidad de Jesucristo) intenta comunicar la imagen? ¿Por qué?</a:t>
            </a:r>
          </a:p>
          <a:p>
            <a:pPr marL="514350" indent="-514350" algn="just">
              <a:lnSpc>
                <a:spcPct val="110000"/>
              </a:lnSpc>
              <a:buAutoNum type="arabicPeriod"/>
            </a:pPr>
            <a:r>
              <a:rPr lang="es-AR" sz="2600" b="1" dirty="0" smtClean="0">
                <a:solidFill>
                  <a:schemeClr val="bg1"/>
                </a:solidFill>
                <a:latin typeface="Antonio" panose="02000503000000000000" pitchFamily="2" charset="0"/>
                <a:cs typeface="Gotham Ultra" pitchFamily="50" charset="0"/>
              </a:rPr>
              <a:t>Si tuvieran que defender teológicamente la validez e importancia de esa imagen, ¿en qué versículo/s bíblico/s se apoyarían? ¿Por qué?</a:t>
            </a:r>
          </a:p>
        </p:txBody>
      </p:sp>
      <p:pic>
        <p:nvPicPr>
          <p:cNvPr id="1044" name="Picture 20" descr="Resultado de imagen para clock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02" y="3854266"/>
            <a:ext cx="1246598" cy="124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221931" y="5100864"/>
            <a:ext cx="1763940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s-AR" sz="2800" dirty="0" smtClean="0">
                <a:solidFill>
                  <a:srgbClr val="FF0000"/>
                </a:solidFill>
                <a:latin typeface="Gotham Ultra" pitchFamily="50" charset="0"/>
                <a:cs typeface="Gotham Ultra" pitchFamily="50" charset="0"/>
              </a:rPr>
              <a:t>15 / 20 </a:t>
            </a:r>
          </a:p>
          <a:p>
            <a:pPr algn="ctr">
              <a:lnSpc>
                <a:spcPct val="110000"/>
              </a:lnSpc>
            </a:pPr>
            <a:r>
              <a:rPr lang="es-AR" sz="2800" dirty="0" smtClean="0">
                <a:solidFill>
                  <a:srgbClr val="FF0000"/>
                </a:solidFill>
                <a:latin typeface="Gotham Ultra" pitchFamily="50" charset="0"/>
                <a:cs typeface="Gotham Ultra" pitchFamily="50" charset="0"/>
              </a:rPr>
              <a:t>MIN.</a:t>
            </a:r>
          </a:p>
        </p:txBody>
      </p:sp>
    </p:spTree>
    <p:extLst>
      <p:ext uri="{BB962C8B-B14F-4D97-AF65-F5344CB8AC3E}">
        <p14:creationId xmlns:p14="http://schemas.microsoft.com/office/powerpoint/2010/main" val="158505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Resultado de imagen para rorscha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55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6026604" y="1644655"/>
            <a:ext cx="6050731" cy="361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La visión que tienes de Cristo</a:t>
            </a:r>
          </a:p>
          <a:p>
            <a:pPr algn="just">
              <a:lnSpc>
                <a:spcPct val="110000"/>
              </a:lnSpc>
            </a:pP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es el mayor enemigo de mi visión.</a:t>
            </a:r>
          </a:p>
          <a:p>
            <a:pPr algn="just">
              <a:lnSpc>
                <a:spcPct val="110000"/>
              </a:lnSpc>
            </a:pP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Tu Cristo tiene nariz aguileña, como la tuya;</a:t>
            </a:r>
          </a:p>
          <a:p>
            <a:pPr algn="just">
              <a:lnSpc>
                <a:spcPct val="110000"/>
              </a:lnSpc>
            </a:pP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el mío tiene nariz chata, como la mía.</a:t>
            </a:r>
          </a:p>
          <a:p>
            <a:pPr algn="just">
              <a:lnSpc>
                <a:spcPct val="110000"/>
              </a:lnSpc>
            </a:pP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Ambos leemos la Biblia de día y de noche</a:t>
            </a:r>
          </a:p>
          <a:p>
            <a:pPr algn="just">
              <a:lnSpc>
                <a:spcPct val="110000"/>
              </a:lnSpc>
            </a:pPr>
            <a:r>
              <a:rPr lang="es-AR" sz="2600" b="1" dirty="0" smtClean="0">
                <a:solidFill>
                  <a:prstClr val="white"/>
                </a:solidFill>
                <a:latin typeface="Antonio" panose="02000503000000000000" pitchFamily="2" charset="0"/>
                <a:cs typeface="Gotham Ultra" pitchFamily="50" charset="0"/>
              </a:rPr>
              <a:t>pero tú lees negro donde yo leo blanco.</a:t>
            </a:r>
          </a:p>
          <a:p>
            <a:pPr algn="just">
              <a:lnSpc>
                <a:spcPct val="110000"/>
              </a:lnSpc>
            </a:pPr>
            <a:endParaRPr lang="es-AR" sz="2600" b="1" dirty="0" smtClean="0">
              <a:solidFill>
                <a:prstClr val="white"/>
              </a:solidFill>
              <a:latin typeface="Antonio" panose="02000503000000000000" pitchFamily="2" charset="0"/>
              <a:cs typeface="Gotham Ultra" pitchFamily="50" charset="0"/>
            </a:endParaRPr>
          </a:p>
          <a:p>
            <a:pPr algn="just">
              <a:lnSpc>
                <a:spcPct val="110000"/>
              </a:lnSpc>
            </a:pPr>
            <a:r>
              <a:rPr lang="es-AR" sz="2600" b="1" dirty="0" smtClean="0">
                <a:solidFill>
                  <a:srgbClr val="FFC000"/>
                </a:solidFill>
                <a:latin typeface="Antonio" panose="02000503000000000000" pitchFamily="2" charset="0"/>
                <a:cs typeface="Gotham Ultra" pitchFamily="50" charset="0"/>
              </a:rPr>
              <a:t>WILLIAM BLAKE</a:t>
            </a:r>
          </a:p>
        </p:txBody>
      </p:sp>
      <p:pic>
        <p:nvPicPr>
          <p:cNvPr id="1026" name="Picture 2" descr="Resultado de imagen para william blak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8642"/>
            <a:ext cx="5776686" cy="7465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32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n relaciona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578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24"/>
          <a:stretch/>
        </p:blipFill>
        <p:spPr>
          <a:xfrm>
            <a:off x="5586894" y="0"/>
            <a:ext cx="66051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6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29" y="282946"/>
            <a:ext cx="5087258" cy="5780396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394495" y="6088559"/>
            <a:ext cx="58803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s-AR" sz="2000" i="1" dirty="0" smtClean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Grafito de </a:t>
            </a:r>
            <a:r>
              <a:rPr lang="es-AR" sz="2000" i="1" dirty="0" err="1" smtClean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Alexámenos</a:t>
            </a:r>
            <a:endParaRPr lang="es-AR" sz="2000" i="1" dirty="0" smtClean="0">
              <a:solidFill>
                <a:prstClr val="white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</a:pPr>
            <a:r>
              <a:rPr lang="es-AR" sz="2000" dirty="0" smtClean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Encontrado en el monte Palatino de Roma (circa 85-95)</a:t>
            </a:r>
            <a:endParaRPr lang="es-AR" sz="2000" dirty="0" smtClean="0">
              <a:solidFill>
                <a:srgbClr val="FFC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upload.wikimedia.org/wikipedia/commons/thumb/a/a9/AlexGraffito.svg/800px-AlexGraffito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797" y="696684"/>
            <a:ext cx="3562395" cy="4742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881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3715543" y="5933627"/>
            <a:ext cx="51056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s-AR" sz="2000" i="1" dirty="0" smtClean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Jes</a:t>
            </a:r>
            <a:r>
              <a:rPr lang="es-AR" sz="2000" i="1" dirty="0" smtClean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ús como Buen Pastor</a:t>
            </a:r>
          </a:p>
          <a:p>
            <a:pPr algn="ctr">
              <a:lnSpc>
                <a:spcPct val="110000"/>
              </a:lnSpc>
            </a:pPr>
            <a:r>
              <a:rPr lang="es-AR" sz="2000" dirty="0" smtClean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Fresco en la catacumba de Calixto (siglo III)</a:t>
            </a:r>
            <a:endParaRPr lang="es-AR" sz="2000" dirty="0" smtClean="0">
              <a:solidFill>
                <a:srgbClr val="FFC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085" y="175239"/>
            <a:ext cx="3980543" cy="561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4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67" t="17143" r="20048"/>
          <a:stretch/>
        </p:blipFill>
        <p:spPr>
          <a:xfrm>
            <a:off x="7257144" y="203199"/>
            <a:ext cx="3804542" cy="568503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4" r="8406"/>
          <a:stretch/>
        </p:blipFill>
        <p:spPr>
          <a:xfrm>
            <a:off x="760544" y="217422"/>
            <a:ext cx="5520787" cy="5670807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6606602" y="5871027"/>
            <a:ext cx="51056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s-AR" sz="2000" i="1" dirty="0" smtClean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Cristo como Emperador</a:t>
            </a:r>
          </a:p>
          <a:p>
            <a:pPr algn="ctr">
              <a:lnSpc>
                <a:spcPct val="110000"/>
              </a:lnSpc>
            </a:pPr>
            <a:r>
              <a:rPr lang="es-AR" sz="2000" dirty="0" smtClean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Ravena (después del 500)</a:t>
            </a:r>
            <a:endParaRPr lang="es-AR" sz="2000" dirty="0" smtClean="0">
              <a:solidFill>
                <a:srgbClr val="FFC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968124" y="5905431"/>
            <a:ext cx="51056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" i="1" dirty="0" smtClean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Cristo Pantocrátor</a:t>
            </a:r>
          </a:p>
          <a:p>
            <a:pPr algn="ctr">
              <a:lnSpc>
                <a:spcPct val="110000"/>
              </a:lnSpc>
            </a:pPr>
            <a:r>
              <a:rPr lang="en-US" sz="2000" dirty="0" smtClean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Roma (400-410)</a:t>
            </a:r>
            <a:endParaRPr lang="es-AR" sz="2000" dirty="0" smtClean="0">
              <a:solidFill>
                <a:srgbClr val="FFC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40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29" y="1738390"/>
            <a:ext cx="4794308" cy="335976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091" y="1211191"/>
            <a:ext cx="4670909" cy="441415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971" y="-21458"/>
            <a:ext cx="2322286" cy="687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19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778</TotalTime>
  <Words>509</Words>
  <Application>Microsoft Office PowerPoint</Application>
  <PresentationFormat>Panorámica</PresentationFormat>
  <Paragraphs>45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15</vt:i4>
      </vt:variant>
    </vt:vector>
  </HeadingPairs>
  <TitlesOfParts>
    <vt:vector size="24" baseType="lpstr">
      <vt:lpstr>Antonio</vt:lpstr>
      <vt:lpstr>Arial</vt:lpstr>
      <vt:lpstr>Calibri</vt:lpstr>
      <vt:lpstr>Calibri Light</vt:lpstr>
      <vt:lpstr>Gotham Ultra</vt:lpstr>
      <vt:lpstr>Tahoma</vt:lpstr>
      <vt:lpstr>Times New Roman</vt:lpstr>
      <vt:lpstr>Tema de Office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Lucas Magnin</dc:creator>
  <cp:lastModifiedBy>Lucas Magnin</cp:lastModifiedBy>
  <cp:revision>20</cp:revision>
  <dcterms:created xsi:type="dcterms:W3CDTF">2019-09-12T22:54:18Z</dcterms:created>
  <dcterms:modified xsi:type="dcterms:W3CDTF">2019-09-13T22:46:58Z</dcterms:modified>
</cp:coreProperties>
</file>