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0" r:id="rId4"/>
    <p:sldId id="262" r:id="rId5"/>
    <p:sldId id="258" r:id="rId6"/>
    <p:sldId id="259" r:id="rId7"/>
    <p:sldId id="271" r:id="rId8"/>
    <p:sldId id="272" r:id="rId9"/>
    <p:sldId id="268" r:id="rId10"/>
    <p:sldId id="269" r:id="rId11"/>
    <p:sldId id="273" r:id="rId12"/>
    <p:sldId id="274" r:id="rId13"/>
    <p:sldId id="263" r:id="rId14"/>
    <p:sldId id="266" r:id="rId15"/>
    <p:sldId id="275" r:id="rId16"/>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7F7F7F"/>
    <a:srgbClr val="FFFFFF"/>
    <a:srgbClr val="FFEFE4"/>
    <a:srgbClr val="BBB4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88" d="100"/>
          <a:sy n="88" d="100"/>
        </p:scale>
        <p:origin x="66" y="18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t>11/09/2019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18567015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t>11/09/2019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473549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t>11/09/2019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238310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10"/>
          </p:nvPr>
        </p:nvSpPr>
        <p:spPr/>
        <p:txBody>
          <a:bodyPr/>
          <a:lstStyle/>
          <a:p>
            <a:fld id="{81ECA55C-B250-4A35-A4FA-1BE86F46FEA7}" type="datetimeFigureOut">
              <a:rPr lang="es-AR" smtClean="0"/>
              <a:t>11/09/2019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34161787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81ECA55C-B250-4A35-A4FA-1BE86F46FEA7}" type="datetimeFigureOut">
              <a:rPr lang="es-AR" smtClean="0"/>
              <a:t>11/09/2019</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23870914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fecha 4"/>
          <p:cNvSpPr>
            <a:spLocks noGrp="1"/>
          </p:cNvSpPr>
          <p:nvPr>
            <p:ph type="dt" sz="half" idx="10"/>
          </p:nvPr>
        </p:nvSpPr>
        <p:spPr/>
        <p:txBody>
          <a:bodyPr/>
          <a:lstStyle/>
          <a:p>
            <a:fld id="{81ECA55C-B250-4A35-A4FA-1BE86F46FEA7}" type="datetimeFigureOut">
              <a:rPr lang="es-AR" smtClean="0"/>
              <a:t>11/09/2019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39457717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7" name="Marcador de fecha 6"/>
          <p:cNvSpPr>
            <a:spLocks noGrp="1"/>
          </p:cNvSpPr>
          <p:nvPr>
            <p:ph type="dt" sz="half" idx="10"/>
          </p:nvPr>
        </p:nvSpPr>
        <p:spPr/>
        <p:txBody>
          <a:bodyPr/>
          <a:lstStyle/>
          <a:p>
            <a:fld id="{81ECA55C-B250-4A35-A4FA-1BE86F46FEA7}" type="datetimeFigureOut">
              <a:rPr lang="es-AR" smtClean="0"/>
              <a:t>11/09/2019</a:t>
            </a:fld>
            <a:endParaRPr lang="es-AR"/>
          </a:p>
        </p:txBody>
      </p:sp>
      <p:sp>
        <p:nvSpPr>
          <p:cNvPr id="8" name="Marcador de pie de página 7"/>
          <p:cNvSpPr>
            <a:spLocks noGrp="1"/>
          </p:cNvSpPr>
          <p:nvPr>
            <p:ph type="ftr" sz="quarter" idx="11"/>
          </p:nvPr>
        </p:nvSpPr>
        <p:spPr/>
        <p:txBody>
          <a:bodyPr/>
          <a:lstStyle/>
          <a:p>
            <a:endParaRPr lang="es-AR"/>
          </a:p>
        </p:txBody>
      </p:sp>
      <p:sp>
        <p:nvSpPr>
          <p:cNvPr id="9" name="Marcador de número de diapositiva 8"/>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441879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AR"/>
          </a:p>
        </p:txBody>
      </p:sp>
      <p:sp>
        <p:nvSpPr>
          <p:cNvPr id="3" name="Marcador de fecha 2"/>
          <p:cNvSpPr>
            <a:spLocks noGrp="1"/>
          </p:cNvSpPr>
          <p:nvPr>
            <p:ph type="dt" sz="half" idx="10"/>
          </p:nvPr>
        </p:nvSpPr>
        <p:spPr/>
        <p:txBody>
          <a:bodyPr/>
          <a:lstStyle/>
          <a:p>
            <a:fld id="{81ECA55C-B250-4A35-A4FA-1BE86F46FEA7}" type="datetimeFigureOut">
              <a:rPr lang="es-AR" smtClean="0"/>
              <a:t>11/09/2019</a:t>
            </a:fld>
            <a:endParaRPr lang="es-AR"/>
          </a:p>
        </p:txBody>
      </p:sp>
      <p:sp>
        <p:nvSpPr>
          <p:cNvPr id="4" name="Marcador de pie de página 3"/>
          <p:cNvSpPr>
            <a:spLocks noGrp="1"/>
          </p:cNvSpPr>
          <p:nvPr>
            <p:ph type="ftr" sz="quarter" idx="11"/>
          </p:nvPr>
        </p:nvSpPr>
        <p:spPr/>
        <p:txBody>
          <a:bodyPr/>
          <a:lstStyle/>
          <a:p>
            <a:endParaRPr lang="es-AR"/>
          </a:p>
        </p:txBody>
      </p:sp>
      <p:sp>
        <p:nvSpPr>
          <p:cNvPr id="5" name="Marcador de número de diapositiva 4"/>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3370960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81ECA55C-B250-4A35-A4FA-1BE86F46FEA7}" type="datetimeFigureOut">
              <a:rPr lang="es-AR" smtClean="0"/>
              <a:t>11/09/2019</a:t>
            </a:fld>
            <a:endParaRPr lang="es-AR"/>
          </a:p>
        </p:txBody>
      </p:sp>
      <p:sp>
        <p:nvSpPr>
          <p:cNvPr id="3" name="Marcador de pie de página 2"/>
          <p:cNvSpPr>
            <a:spLocks noGrp="1"/>
          </p:cNvSpPr>
          <p:nvPr>
            <p:ph type="ftr" sz="quarter" idx="11"/>
          </p:nvPr>
        </p:nvSpPr>
        <p:spPr/>
        <p:txBody>
          <a:bodyPr/>
          <a:lstStyle/>
          <a:p>
            <a:endParaRPr lang="es-AR"/>
          </a:p>
        </p:txBody>
      </p:sp>
      <p:sp>
        <p:nvSpPr>
          <p:cNvPr id="4" name="Marcador de número de diapositiva 3"/>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13953786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1ECA55C-B250-4A35-A4FA-1BE86F46FEA7}" type="datetimeFigureOut">
              <a:rPr lang="es-AR" smtClean="0"/>
              <a:t>11/09/2019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18023052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81ECA55C-B250-4A35-A4FA-1BE86F46FEA7}" type="datetimeFigureOut">
              <a:rPr lang="es-AR" smtClean="0"/>
              <a:t>11/09/2019</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5BE329DE-3134-43BB-A7E0-053A0B220C6B}" type="slidenum">
              <a:rPr lang="es-AR" smtClean="0"/>
              <a:t>‹Nº›</a:t>
            </a:fld>
            <a:endParaRPr lang="es-AR"/>
          </a:p>
        </p:txBody>
      </p:sp>
    </p:spTree>
    <p:extLst>
      <p:ext uri="{BB962C8B-B14F-4D97-AF65-F5344CB8AC3E}">
        <p14:creationId xmlns:p14="http://schemas.microsoft.com/office/powerpoint/2010/main" val="16098103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ECA55C-B250-4A35-A4FA-1BE86F46FEA7}" type="datetimeFigureOut">
              <a:rPr lang="es-AR" smtClean="0"/>
              <a:t>11/09/2019</a:t>
            </a:fld>
            <a:endParaRPr lang="es-A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E329DE-3134-43BB-A7E0-053A0B220C6B}" type="slidenum">
              <a:rPr lang="es-AR" smtClean="0"/>
              <a:t>‹Nº›</a:t>
            </a:fld>
            <a:endParaRPr lang="es-AR"/>
          </a:p>
        </p:txBody>
      </p:sp>
    </p:spTree>
    <p:extLst>
      <p:ext uri="{BB962C8B-B14F-4D97-AF65-F5344CB8AC3E}">
        <p14:creationId xmlns:p14="http://schemas.microsoft.com/office/powerpoint/2010/main" val="15173743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1.xml"/><Relationship Id="rId4" Type="http://schemas.openxmlformats.org/officeDocument/2006/relationships/image" Target="../media/image29.gif"/></Relationships>
</file>

<file path=ppt/slides/_rels/slide13.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1.gi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6.png"/><Relationship Id="rId11" Type="http://schemas.openxmlformats.org/officeDocument/2006/relationships/image" Target="../media/image11.jpeg"/><Relationship Id="rId5" Type="http://schemas.openxmlformats.org/officeDocument/2006/relationships/image" Target="../media/image5.jpeg"/><Relationship Id="rId10" Type="http://schemas.openxmlformats.org/officeDocument/2006/relationships/image" Target="../media/image10.jpeg"/><Relationship Id="rId4" Type="http://schemas.microsoft.com/office/2007/relationships/hdphoto" Target="../media/hdphoto1.wdp"/><Relationship Id="rId9"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CuadroTexto 3"/>
          <p:cNvSpPr txBox="1"/>
          <p:nvPr/>
        </p:nvSpPr>
        <p:spPr>
          <a:xfrm>
            <a:off x="4206873" y="117693"/>
            <a:ext cx="7556500" cy="1015663"/>
          </a:xfrm>
          <a:prstGeom prst="rect">
            <a:avLst/>
          </a:prstGeom>
          <a:noFill/>
        </p:spPr>
        <p:txBody>
          <a:bodyPr wrap="square" rtlCol="0">
            <a:spAutoFit/>
          </a:bodyPr>
          <a:lstStyle/>
          <a:p>
            <a:pPr algn="ctr"/>
            <a:r>
              <a:rPr lang="es-AR" sz="2400" b="1" dirty="0" smtClean="0">
                <a:solidFill>
                  <a:schemeClr val="bg1"/>
                </a:solidFill>
                <a:latin typeface="Antonio" panose="02000503000000000000" pitchFamily="2" charset="0"/>
                <a:cs typeface="Gotham Ultra" pitchFamily="50" charset="0"/>
              </a:rPr>
              <a:t>PRIMERA CHARLA</a:t>
            </a:r>
            <a:endParaRPr lang="es-AR" sz="2400" b="1" dirty="0">
              <a:solidFill>
                <a:schemeClr val="bg1"/>
              </a:solidFill>
              <a:latin typeface="Antonio" panose="02000503000000000000" pitchFamily="2" charset="0"/>
              <a:cs typeface="Gotham Ultra" pitchFamily="50" charset="0"/>
            </a:endParaRPr>
          </a:p>
          <a:p>
            <a:pPr algn="ctr"/>
            <a:r>
              <a:rPr lang="es-AR" sz="3600" b="1" dirty="0" smtClean="0">
                <a:solidFill>
                  <a:srgbClr val="00B0F0"/>
                </a:solidFill>
                <a:latin typeface="Gotham Ultra" pitchFamily="50" charset="0"/>
                <a:cs typeface="Gotham Ultra" pitchFamily="50" charset="0"/>
              </a:rPr>
              <a:t>¿QUÉ RAYOS ESTÁ PASANDO?</a:t>
            </a:r>
            <a:endParaRPr lang="es-AR" sz="3600" b="1" dirty="0">
              <a:solidFill>
                <a:srgbClr val="00B0F0"/>
              </a:solidFill>
              <a:latin typeface="Gotham Ultra" pitchFamily="50" charset="0"/>
              <a:cs typeface="Gotham Ultra" pitchFamily="50"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78" y="794762"/>
            <a:ext cx="3415221" cy="5058032"/>
          </a:xfrm>
          <a:prstGeom prst="rect">
            <a:avLst/>
          </a:prstGeom>
          <a:effectLst>
            <a:outerShdw blurRad="495300" dist="139700" dir="10140000" algn="t" rotWithShape="0">
              <a:schemeClr val="bg1">
                <a:alpha val="59000"/>
              </a:schemeClr>
            </a:outerShdw>
          </a:effectLst>
          <a:scene3d>
            <a:camera prst="perspectiveHeroicExtremeRightFacing" fov="3300000">
              <a:rot lat="0" lon="19800000" rev="0"/>
            </a:camera>
            <a:lightRig rig="threePt" dir="t"/>
          </a:scene3d>
        </p:spPr>
      </p:pic>
      <p:sp>
        <p:nvSpPr>
          <p:cNvPr id="6" name="CuadroTexto 5"/>
          <p:cNvSpPr txBox="1"/>
          <p:nvPr/>
        </p:nvSpPr>
        <p:spPr>
          <a:xfrm>
            <a:off x="4343400" y="1347577"/>
            <a:ext cx="7283447" cy="5373779"/>
          </a:xfrm>
          <a:prstGeom prst="rect">
            <a:avLst/>
          </a:prstGeom>
          <a:noFill/>
        </p:spPr>
        <p:txBody>
          <a:bodyPr wrap="square" rtlCol="0">
            <a:spAutoFit/>
          </a:bodyPr>
          <a:lstStyle/>
          <a:p>
            <a:pPr algn="just">
              <a:lnSpc>
                <a:spcPct val="120000"/>
              </a:lnSpc>
              <a:spcAft>
                <a:spcPts val="600"/>
              </a:spcAft>
            </a:pPr>
            <a:r>
              <a:rPr lang="es-AR" sz="2600" b="1" dirty="0">
                <a:solidFill>
                  <a:schemeClr val="bg1"/>
                </a:solidFill>
                <a:latin typeface="Antonio" panose="02000503000000000000" pitchFamily="2" charset="0"/>
                <a:cs typeface="Gotham Ultra" pitchFamily="50" charset="0"/>
              </a:rPr>
              <a:t>Voces cargadas de pesimismo y resignación dicen que estamos en el fin de la historia, que ya no hay utopías, que los grandes relatos de antaño (aquellos que podían ofrecer un terreno común para construir sociedad: la familia, la patria, Dios) han caído bajo el peso del nihilismo, la mercantilización y la fragmentación. Y entonces, ¿qué nos queda? ¿Es posible que la milenaria fe cristiana dialogue con la urgencia de la posmodernidad? ¿De qué maneras siguen siendo relevantes el mensaje y la vida de Cristo en medio de una sociedad que ya no cree en </a:t>
            </a:r>
            <a:r>
              <a:rPr lang="es-AR" sz="2600" b="1" dirty="0" smtClean="0">
                <a:solidFill>
                  <a:schemeClr val="bg1"/>
                </a:solidFill>
                <a:latin typeface="Antonio" panose="02000503000000000000" pitchFamily="2" charset="0"/>
                <a:cs typeface="Gotham Ultra" pitchFamily="50" charset="0"/>
              </a:rPr>
              <a:t>absolutos?</a:t>
            </a:r>
          </a:p>
        </p:txBody>
      </p:sp>
    </p:spTree>
    <p:extLst>
      <p:ext uri="{BB962C8B-B14F-4D97-AF65-F5344CB8AC3E}">
        <p14:creationId xmlns:p14="http://schemas.microsoft.com/office/powerpoint/2010/main" val="14622230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CuadroTexto 3"/>
          <p:cNvSpPr txBox="1"/>
          <p:nvPr/>
        </p:nvSpPr>
        <p:spPr>
          <a:xfrm>
            <a:off x="3827286" y="6396335"/>
            <a:ext cx="4537429" cy="461665"/>
          </a:xfrm>
          <a:prstGeom prst="rect">
            <a:avLst/>
          </a:prstGeom>
          <a:noFill/>
        </p:spPr>
        <p:txBody>
          <a:bodyPr wrap="square" rtlCol="0">
            <a:spAutoFit/>
          </a:bodyPr>
          <a:lstStyle/>
          <a:p>
            <a:pPr algn="ctr"/>
            <a:r>
              <a:rPr lang="es-AR" sz="2400" i="1" dirty="0">
                <a:solidFill>
                  <a:schemeClr val="bg1"/>
                </a:solidFill>
                <a:latin typeface="Times New Roman" panose="02020603050405020304" pitchFamily="18" charset="0"/>
                <a:cs typeface="Times New Roman" panose="02020603050405020304" pitchFamily="18" charset="0"/>
              </a:rPr>
              <a:t>Las señoritas de </a:t>
            </a:r>
            <a:r>
              <a:rPr lang="es-AR" sz="2400" i="1" dirty="0" err="1" smtClean="0">
                <a:solidFill>
                  <a:schemeClr val="bg1"/>
                </a:solidFill>
                <a:latin typeface="Times New Roman" panose="02020603050405020304" pitchFamily="18" charset="0"/>
                <a:cs typeface="Times New Roman" panose="02020603050405020304" pitchFamily="18" charset="0"/>
              </a:rPr>
              <a:t>Avignon</a:t>
            </a:r>
            <a:r>
              <a:rPr lang="es-AR" sz="2400" i="1" dirty="0" smtClean="0">
                <a:solidFill>
                  <a:schemeClr val="bg1"/>
                </a:solidFill>
                <a:latin typeface="Times New Roman" panose="02020603050405020304" pitchFamily="18" charset="0"/>
                <a:cs typeface="Times New Roman" panose="02020603050405020304" pitchFamily="18" charset="0"/>
              </a:rPr>
              <a:t> </a:t>
            </a:r>
            <a:r>
              <a:rPr lang="es-AR" sz="2400" dirty="0" smtClean="0">
                <a:solidFill>
                  <a:schemeClr val="bg1"/>
                </a:solidFill>
                <a:latin typeface="Times New Roman" panose="02020603050405020304" pitchFamily="18" charset="0"/>
                <a:cs typeface="Times New Roman" panose="02020603050405020304" pitchFamily="18" charset="0"/>
              </a:rPr>
              <a:t>(1907)</a:t>
            </a:r>
            <a:endParaRPr lang="es-AR" sz="2400" dirty="0">
              <a:solidFill>
                <a:schemeClr val="bg1"/>
              </a:solidFill>
              <a:latin typeface="Times New Roman" panose="02020603050405020304" pitchFamily="18" charset="0"/>
              <a:cs typeface="Times New Roman" panose="02020603050405020304" pitchFamily="18" charset="0"/>
            </a:endParaRPr>
          </a:p>
        </p:txBody>
      </p:sp>
      <p:pic>
        <p:nvPicPr>
          <p:cNvPr id="2052" name="Picture 4" descr="Resultado de imagen para seÃ±oritas de avign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81350" y="242729"/>
            <a:ext cx="5829300" cy="61536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2675495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122" name="Picture 2" descr="http://k46.kn3.net/taringa/B/C/7/2/3/7/rodrigososagusma/00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9523" y="197205"/>
            <a:ext cx="5092008" cy="56766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4" name="Picture 4" descr="http://k46.kn3.net/taringa/4/A/B/2/D/0/rodrigososagusma/40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6944" y="197205"/>
            <a:ext cx="3928454" cy="56766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6" name="CuadroTexto 5"/>
          <p:cNvSpPr txBox="1"/>
          <p:nvPr/>
        </p:nvSpPr>
        <p:spPr>
          <a:xfrm>
            <a:off x="6646813" y="6027003"/>
            <a:ext cx="4537429" cy="830997"/>
          </a:xfrm>
          <a:prstGeom prst="rect">
            <a:avLst/>
          </a:prstGeom>
          <a:noFill/>
        </p:spPr>
        <p:txBody>
          <a:bodyPr wrap="square" rtlCol="0">
            <a:spAutoFit/>
          </a:bodyPr>
          <a:lstStyle/>
          <a:p>
            <a:pPr algn="ctr"/>
            <a:r>
              <a:rPr lang="es-AR" sz="2400" dirty="0" smtClean="0">
                <a:solidFill>
                  <a:schemeClr val="bg1"/>
                </a:solidFill>
                <a:latin typeface="Times New Roman" panose="02020603050405020304" pitchFamily="18" charset="0"/>
                <a:cs typeface="Times New Roman" panose="02020603050405020304" pitchFamily="18" charset="0"/>
              </a:rPr>
              <a:t>PABLO PICASSO</a:t>
            </a:r>
          </a:p>
          <a:p>
            <a:pPr algn="ctr"/>
            <a:r>
              <a:rPr lang="es-AR" sz="2400" i="1" dirty="0" smtClean="0">
                <a:solidFill>
                  <a:schemeClr val="bg1"/>
                </a:solidFill>
                <a:latin typeface="Times New Roman" panose="02020603050405020304" pitchFamily="18" charset="0"/>
                <a:cs typeface="Times New Roman" panose="02020603050405020304" pitchFamily="18" charset="0"/>
              </a:rPr>
              <a:t>Tres músicos </a:t>
            </a:r>
            <a:r>
              <a:rPr lang="es-AR" sz="2400" dirty="0" smtClean="0">
                <a:solidFill>
                  <a:schemeClr val="bg1"/>
                </a:solidFill>
                <a:latin typeface="Times New Roman" panose="02020603050405020304" pitchFamily="18" charset="0"/>
                <a:cs typeface="Times New Roman" panose="02020603050405020304" pitchFamily="18" charset="0"/>
              </a:rPr>
              <a:t>(1921)</a:t>
            </a:r>
            <a:endParaRPr lang="es-AR" sz="2400" dirty="0">
              <a:solidFill>
                <a:schemeClr val="bg1"/>
              </a:solidFill>
              <a:latin typeface="Times New Roman" panose="02020603050405020304" pitchFamily="18" charset="0"/>
              <a:cs typeface="Times New Roman" panose="02020603050405020304" pitchFamily="18" charset="0"/>
            </a:endParaRPr>
          </a:p>
        </p:txBody>
      </p:sp>
      <p:sp>
        <p:nvSpPr>
          <p:cNvPr id="7" name="CuadroTexto 6"/>
          <p:cNvSpPr txBox="1"/>
          <p:nvPr/>
        </p:nvSpPr>
        <p:spPr>
          <a:xfrm>
            <a:off x="972457" y="6027003"/>
            <a:ext cx="4537429" cy="830997"/>
          </a:xfrm>
          <a:prstGeom prst="rect">
            <a:avLst/>
          </a:prstGeom>
          <a:noFill/>
        </p:spPr>
        <p:txBody>
          <a:bodyPr wrap="square" rtlCol="0">
            <a:spAutoFit/>
          </a:bodyPr>
          <a:lstStyle/>
          <a:p>
            <a:pPr algn="ctr"/>
            <a:r>
              <a:rPr lang="es-AR" sz="2400" dirty="0" smtClean="0">
                <a:solidFill>
                  <a:schemeClr val="bg1"/>
                </a:solidFill>
                <a:latin typeface="Times New Roman" panose="02020603050405020304" pitchFamily="18" charset="0"/>
                <a:cs typeface="Times New Roman" panose="02020603050405020304" pitchFamily="18" charset="0"/>
              </a:rPr>
              <a:t>JUAN GRIS</a:t>
            </a:r>
          </a:p>
          <a:p>
            <a:pPr algn="ctr"/>
            <a:r>
              <a:rPr lang="es-AR" sz="2400" i="1" dirty="0" smtClean="0">
                <a:solidFill>
                  <a:schemeClr val="bg1"/>
                </a:solidFill>
                <a:latin typeface="Times New Roman" panose="02020603050405020304" pitchFamily="18" charset="0"/>
                <a:cs typeface="Times New Roman" panose="02020603050405020304" pitchFamily="18" charset="0"/>
              </a:rPr>
              <a:t>Guitarra </a:t>
            </a:r>
            <a:r>
              <a:rPr lang="es-AR" sz="2400" i="1" dirty="0">
                <a:solidFill>
                  <a:schemeClr val="bg1"/>
                </a:solidFill>
                <a:latin typeface="Times New Roman" panose="02020603050405020304" pitchFamily="18" charset="0"/>
                <a:cs typeface="Times New Roman" panose="02020603050405020304" pitchFamily="18" charset="0"/>
              </a:rPr>
              <a:t>y mandolina </a:t>
            </a:r>
            <a:r>
              <a:rPr lang="es-AR" sz="2400" dirty="0" smtClean="0">
                <a:solidFill>
                  <a:schemeClr val="bg1"/>
                </a:solidFill>
                <a:latin typeface="Times New Roman" panose="02020603050405020304" pitchFamily="18" charset="0"/>
                <a:cs typeface="Times New Roman" panose="02020603050405020304" pitchFamily="18" charset="0"/>
              </a:rPr>
              <a:t>(1919)</a:t>
            </a:r>
            <a:endParaRPr lang="es-AR"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3435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Resultado de imagen para background simple hd"/>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0"/>
            <a:ext cx="12186742" cy="6888838"/>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76949" y="195427"/>
            <a:ext cx="5888419" cy="830997"/>
          </a:xfrm>
          <a:prstGeom prst="rect">
            <a:avLst/>
          </a:prstGeom>
          <a:noFill/>
        </p:spPr>
        <p:txBody>
          <a:bodyPr wrap="square" rtlCol="0">
            <a:spAutoFit/>
          </a:bodyPr>
          <a:lstStyle/>
          <a:p>
            <a:pPr algn="ctr"/>
            <a:r>
              <a:rPr lang="es-AR" sz="4800" dirty="0" smtClean="0">
                <a:solidFill>
                  <a:srgbClr val="C00000"/>
                </a:solidFill>
                <a:latin typeface="Gotham Ultra" pitchFamily="50" charset="0"/>
                <a:cs typeface="Gotham Ultra" pitchFamily="50" charset="0"/>
              </a:rPr>
              <a:t>MODERNIDAD</a:t>
            </a:r>
            <a:endParaRPr lang="es-AR" sz="4400" dirty="0">
              <a:solidFill>
                <a:srgbClr val="C00000"/>
              </a:solidFill>
              <a:latin typeface="Gotham Ultra" pitchFamily="50" charset="0"/>
              <a:cs typeface="Gotham Ultra" pitchFamily="50" charset="0"/>
            </a:endParaRPr>
          </a:p>
        </p:txBody>
      </p:sp>
      <p:sp>
        <p:nvSpPr>
          <p:cNvPr id="5" name="CuadroTexto 4"/>
          <p:cNvSpPr txBox="1"/>
          <p:nvPr/>
        </p:nvSpPr>
        <p:spPr>
          <a:xfrm>
            <a:off x="481156" y="1221851"/>
            <a:ext cx="5080003" cy="5509200"/>
          </a:xfrm>
          <a:prstGeom prst="rect">
            <a:avLst/>
          </a:prstGeom>
          <a:noFill/>
        </p:spPr>
        <p:txBody>
          <a:bodyPr wrap="square" rtlCol="0">
            <a:spAutoFit/>
          </a:bodyPr>
          <a:lstStyle/>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 la Razón, la Ilustración y la ciencia.</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 la democracia y la República.</a:t>
            </a:r>
          </a:p>
          <a:p>
            <a:pPr algn="ctr"/>
            <a:endParaRPr lang="es-AR" sz="3200" dirty="0" smtClean="0">
              <a:solidFill>
                <a:schemeClr val="bg1"/>
              </a:solidFill>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del capitalismo burgués y el libre mercado.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El ideal del humanismo renacentista.</a:t>
            </a:r>
          </a:p>
        </p:txBody>
      </p:sp>
      <p:sp>
        <p:nvSpPr>
          <p:cNvPr id="8" name="CuadroTexto 7"/>
          <p:cNvSpPr txBox="1"/>
          <p:nvPr/>
        </p:nvSpPr>
        <p:spPr>
          <a:xfrm>
            <a:off x="6226627" y="195426"/>
            <a:ext cx="5888419" cy="830997"/>
          </a:xfrm>
          <a:prstGeom prst="rect">
            <a:avLst/>
          </a:prstGeom>
          <a:noFill/>
        </p:spPr>
        <p:txBody>
          <a:bodyPr wrap="square" rtlCol="0">
            <a:spAutoFit/>
          </a:bodyPr>
          <a:lstStyle/>
          <a:p>
            <a:pPr algn="ctr"/>
            <a:r>
              <a:rPr lang="es-AR" sz="4800" dirty="0" smtClean="0">
                <a:solidFill>
                  <a:srgbClr val="C00000"/>
                </a:solidFill>
                <a:latin typeface="Gotham Ultra" pitchFamily="50" charset="0"/>
                <a:cs typeface="Gotham Ultra" pitchFamily="50" charset="0"/>
              </a:rPr>
              <a:t>POSMODERNIDAD</a:t>
            </a:r>
            <a:endParaRPr lang="es-AR" sz="4400" dirty="0">
              <a:solidFill>
                <a:srgbClr val="C00000"/>
              </a:solidFill>
              <a:latin typeface="Gotham Ultra" pitchFamily="50" charset="0"/>
              <a:cs typeface="Gotham Ultra" pitchFamily="50" charset="0"/>
            </a:endParaRPr>
          </a:p>
        </p:txBody>
      </p:sp>
      <p:sp>
        <p:nvSpPr>
          <p:cNvPr id="10" name="CuadroTexto 9"/>
          <p:cNvSpPr txBox="1"/>
          <p:nvPr/>
        </p:nvSpPr>
        <p:spPr>
          <a:xfrm>
            <a:off x="6630834" y="1203030"/>
            <a:ext cx="5080003" cy="5509200"/>
          </a:xfrm>
          <a:prstGeom prst="rect">
            <a:avLst/>
          </a:prstGeom>
          <a:noFill/>
        </p:spPr>
        <p:txBody>
          <a:bodyPr wrap="square" rtlCol="0">
            <a:spAutoFit/>
          </a:bodyPr>
          <a:lstStyle/>
          <a:p>
            <a:pPr algn="ctr"/>
            <a:r>
              <a:rPr lang="es-AR" sz="3200" b="1" dirty="0" smtClean="0">
                <a:solidFill>
                  <a:schemeClr val="tx1">
                    <a:lumMod val="85000"/>
                    <a:lumOff val="15000"/>
                  </a:schemeClr>
                </a:solidFill>
                <a:latin typeface="Antonio" panose="02000503000000000000" pitchFamily="2" charset="0"/>
                <a:cs typeface="Gotham Ultra" pitchFamily="50" charset="0"/>
              </a:rPr>
              <a:t>Emociones, instantaneidad, hedonismo.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“Que se vayan todos”, rechazo de toda figura de autoridad.</a:t>
            </a:r>
          </a:p>
          <a:p>
            <a:pPr algn="ctr"/>
            <a:endParaRPr lang="es-AR" sz="3200" dirty="0" smtClean="0">
              <a:solidFill>
                <a:schemeClr val="bg1"/>
              </a:solidFill>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Contradicción entre crítica al capitalismo y consumo.</a:t>
            </a:r>
          </a:p>
          <a:p>
            <a:pPr algn="ctr"/>
            <a:endParaRPr lang="es-AR" sz="3200" dirty="0" smtClean="0">
              <a:latin typeface="Gotham Ultra" pitchFamily="50" charset="0"/>
              <a:cs typeface="Gotham Ultra" pitchFamily="50" charset="0"/>
            </a:endParaRPr>
          </a:p>
          <a:p>
            <a:pPr algn="ctr"/>
            <a:r>
              <a:rPr lang="es-AR" sz="3200" b="1" dirty="0" smtClean="0">
                <a:solidFill>
                  <a:schemeClr val="tx1">
                    <a:lumMod val="85000"/>
                    <a:lumOff val="15000"/>
                  </a:schemeClr>
                </a:solidFill>
                <a:latin typeface="Antonio" panose="02000503000000000000" pitchFamily="2" charset="0"/>
                <a:cs typeface="Gotham Ultra" pitchFamily="50" charset="0"/>
              </a:rPr>
              <a:t>Individualismo, </a:t>
            </a:r>
          </a:p>
          <a:p>
            <a:pPr algn="ctr"/>
            <a:r>
              <a:rPr lang="es-AR" sz="3200" b="1" dirty="0" smtClean="0">
                <a:solidFill>
                  <a:schemeClr val="tx1">
                    <a:lumMod val="85000"/>
                    <a:lumOff val="15000"/>
                  </a:schemeClr>
                </a:solidFill>
                <a:latin typeface="Antonio" panose="02000503000000000000" pitchFamily="2" charset="0"/>
                <a:cs typeface="Gotham Ultra" pitchFamily="50" charset="0"/>
              </a:rPr>
              <a:t>pequeños relatos.</a:t>
            </a:r>
          </a:p>
        </p:txBody>
      </p:sp>
      <p:pic>
        <p:nvPicPr>
          <p:cNvPr id="6148"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0" y="1362331"/>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1" y="2753194"/>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06300" y="4288890"/>
            <a:ext cx="642711" cy="6427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Resultado de imagen para arrow png"/>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41528" y="5824586"/>
            <a:ext cx="642711" cy="6427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489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fade">
                                      <p:cBhvr>
                                        <p:cTn id="13" dur="500"/>
                                        <p:tgtEl>
                                          <p:spTgt spid="614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0">
                                            <p:txEl>
                                              <p:pRg st="2" end="2"/>
                                            </p:txEl>
                                          </p:spTgt>
                                        </p:tgtEl>
                                        <p:attrNameLst>
                                          <p:attrName>style.visibility</p:attrName>
                                        </p:attrNameLst>
                                      </p:cBhvr>
                                      <p:to>
                                        <p:strVal val="visible"/>
                                      </p:to>
                                    </p:set>
                                    <p:animEffect transition="in" filter="fade">
                                      <p:cBhvr>
                                        <p:cTn id="18" dur="500"/>
                                        <p:tgtEl>
                                          <p:spTgt spid="10">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500"/>
                                        <p:tgtEl>
                                          <p:spTgt spid="5">
                                            <p:txEl>
                                              <p:pRg st="2" end="2"/>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10">
                                            <p:txEl>
                                              <p:pRg st="4" end="4"/>
                                            </p:txEl>
                                          </p:spTgt>
                                        </p:tgtEl>
                                        <p:attrNameLst>
                                          <p:attrName>style.visibility</p:attrName>
                                        </p:attrNameLst>
                                      </p:cBhvr>
                                      <p:to>
                                        <p:strVal val="visible"/>
                                      </p:to>
                                    </p:set>
                                    <p:animEffect transition="in" filter="fade">
                                      <p:cBhvr>
                                        <p:cTn id="29" dur="500"/>
                                        <p:tgtEl>
                                          <p:spTgt spid="10">
                                            <p:txEl>
                                              <p:pRg st="4" end="4"/>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0">
                                            <p:txEl>
                                              <p:pRg st="6" end="6"/>
                                            </p:txEl>
                                          </p:spTgt>
                                        </p:tgtEl>
                                        <p:attrNameLst>
                                          <p:attrName>style.visibility</p:attrName>
                                        </p:attrNameLst>
                                      </p:cBhvr>
                                      <p:to>
                                        <p:strVal val="visible"/>
                                      </p:to>
                                    </p:set>
                                    <p:animEffect transition="in" filter="fade">
                                      <p:cBhvr>
                                        <p:cTn id="40" dur="500"/>
                                        <p:tgtEl>
                                          <p:spTgt spid="10">
                                            <p:txEl>
                                              <p:pRg st="6" end="6"/>
                                            </p:txEl>
                                          </p:spTgt>
                                        </p:tgtEl>
                                      </p:cBhvr>
                                    </p:animEffect>
                                  </p:childTnLst>
                                </p:cTn>
                              </p:par>
                              <p:par>
                                <p:cTn id="41" presetID="10" presetClass="entr" presetSubtype="0" fill="hold" nodeType="with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Effect transition="in" filter="fade">
                                      <p:cBhvr>
                                        <p:cTn id="43" dur="500"/>
                                        <p:tgtEl>
                                          <p:spTgt spid="5">
                                            <p:txEl>
                                              <p:pRg st="6" end="6"/>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10">
                                            <p:txEl>
                                              <p:pRg st="7" end="7"/>
                                            </p:txEl>
                                          </p:spTgt>
                                        </p:tgtEl>
                                        <p:attrNameLst>
                                          <p:attrName>style.visibility</p:attrName>
                                        </p:attrNameLst>
                                      </p:cBhvr>
                                      <p:to>
                                        <p:strVal val="visible"/>
                                      </p:to>
                                    </p:set>
                                    <p:animEffect transition="in" filter="fade">
                                      <p:cBhvr>
                                        <p:cTn id="46" dur="500"/>
                                        <p:tgtEl>
                                          <p:spTgt spid="10">
                                            <p:txEl>
                                              <p:pRg st="7" end="7"/>
                                            </p:txEl>
                                          </p:spTgt>
                                        </p:tgtEl>
                                      </p:cBhvr>
                                    </p:animEffect>
                                  </p:childTnLst>
                                </p:cTn>
                              </p:par>
                              <p:par>
                                <p:cTn id="47" presetID="10"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33205" y="904339"/>
            <a:ext cx="5038436" cy="5038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Rectángulo 1"/>
          <p:cNvSpPr/>
          <p:nvPr/>
        </p:nvSpPr>
        <p:spPr>
          <a:xfrm>
            <a:off x="6971641" y="2761837"/>
            <a:ext cx="4293268" cy="1323439"/>
          </a:xfrm>
          <a:prstGeom prst="rect">
            <a:avLst/>
          </a:prstGeom>
        </p:spPr>
        <p:txBody>
          <a:bodyPr wrap="square">
            <a:spAutoFit/>
          </a:bodyPr>
          <a:lstStyle/>
          <a:p>
            <a:r>
              <a:rPr lang="es-AR" sz="4000" b="1" dirty="0" smtClean="0">
                <a:solidFill>
                  <a:schemeClr val="bg1"/>
                </a:solidFill>
                <a:latin typeface="Antonio" panose="02000503000000000000" pitchFamily="2" charset="0"/>
                <a:cs typeface="Gotham Ultra" pitchFamily="50" charset="0"/>
              </a:rPr>
              <a:t>¿QUÉ SIGNIFICA ESTO PARA NUESTRA FE?</a:t>
            </a:r>
            <a:endParaRPr lang="es-AR" sz="4000" dirty="0">
              <a:solidFill>
                <a:schemeClr val="bg1"/>
              </a:solidFill>
            </a:endParaRPr>
          </a:p>
        </p:txBody>
      </p:sp>
    </p:spTree>
    <p:extLst>
      <p:ext uri="{BB962C8B-B14F-4D97-AF65-F5344CB8AC3E}">
        <p14:creationId xmlns:p14="http://schemas.microsoft.com/office/powerpoint/2010/main" val="19333934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43434"/>
        </a:solid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56314" y="2095500"/>
            <a:ext cx="4762500" cy="4762500"/>
          </a:xfrm>
          <a:prstGeom prst="rect">
            <a:avLst/>
          </a:prstGeom>
        </p:spPr>
      </p:pic>
      <p:sp>
        <p:nvSpPr>
          <p:cNvPr id="8" name="CuadroTexto 7"/>
          <p:cNvSpPr txBox="1"/>
          <p:nvPr/>
        </p:nvSpPr>
        <p:spPr>
          <a:xfrm>
            <a:off x="775342" y="174147"/>
            <a:ext cx="10724445" cy="1107996"/>
          </a:xfrm>
          <a:prstGeom prst="rect">
            <a:avLst/>
          </a:prstGeom>
          <a:noFill/>
        </p:spPr>
        <p:txBody>
          <a:bodyPr wrap="square" rtlCol="0">
            <a:spAutoFit/>
          </a:bodyPr>
          <a:lstStyle/>
          <a:p>
            <a:pPr algn="ctr"/>
            <a:r>
              <a:rPr lang="es-AR" sz="6600" dirty="0" smtClean="0">
                <a:solidFill>
                  <a:prstClr val="white"/>
                </a:solidFill>
                <a:latin typeface="Gotham Ultra" pitchFamily="50" charset="0"/>
                <a:cs typeface="Gotham Ultra" pitchFamily="50" charset="0"/>
              </a:rPr>
              <a:t>EXPERIENCIA</a:t>
            </a:r>
            <a:endParaRPr lang="es-AR" sz="6000" dirty="0">
              <a:solidFill>
                <a:prstClr val="white"/>
              </a:solidFill>
              <a:latin typeface="Gotham Ultra" pitchFamily="50" charset="0"/>
              <a:cs typeface="Gotham Ultra" pitchFamily="50" charset="0"/>
            </a:endParaRPr>
          </a:p>
        </p:txBody>
      </p:sp>
      <p:sp>
        <p:nvSpPr>
          <p:cNvPr id="9" name="Rectángulo 8"/>
          <p:cNvSpPr/>
          <p:nvPr/>
        </p:nvSpPr>
        <p:spPr>
          <a:xfrm>
            <a:off x="775342" y="2025128"/>
            <a:ext cx="2616422" cy="4647426"/>
          </a:xfrm>
          <a:prstGeom prst="rect">
            <a:avLst/>
          </a:prstGeom>
        </p:spPr>
        <p:txBody>
          <a:bodyPr wrap="square">
            <a:spAutoFit/>
          </a:bodyPr>
          <a:lstStyle/>
          <a:p>
            <a:pPr algn="just"/>
            <a:r>
              <a:rPr lang="es-AR" sz="3200" b="1" dirty="0" smtClean="0">
                <a:solidFill>
                  <a:srgbClr val="00B050"/>
                </a:solidFill>
                <a:latin typeface="Antonio" panose="02000503000000000000" pitchFamily="2" charset="0"/>
                <a:cs typeface="Gotham Ultra" pitchFamily="50" charset="0"/>
              </a:rPr>
              <a:t>OPORTUNIDADES</a:t>
            </a:r>
            <a:endParaRPr lang="es-AR" b="1" dirty="0" smtClean="0">
              <a:solidFill>
                <a:srgbClr val="00B050"/>
              </a:solidFill>
              <a:latin typeface="Antonio" panose="02000503000000000000" pitchFamily="2" charset="0"/>
              <a:cs typeface="Gotham Ultra" pitchFamily="50" charset="0"/>
            </a:endParaRPr>
          </a:p>
          <a:p>
            <a:endParaRPr lang="es-AR"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“REVANCHA” DE LA ESPIRITUALIDAD.</a:t>
            </a:r>
          </a:p>
          <a:p>
            <a:endParaRPr lang="es-AR" sz="1000"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REDESCUBRIMIENTO DEL VALOR DE LAS PERSONAS.</a:t>
            </a:r>
          </a:p>
          <a:p>
            <a:endParaRPr lang="es-AR" sz="1000" dirty="0" smtClean="0">
              <a:solidFill>
                <a:prstClr val="black"/>
              </a:solidFill>
              <a:latin typeface="Antonio" panose="02000503000000000000" pitchFamily="2"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VUELTA AL </a:t>
            </a:r>
            <a:r>
              <a:rPr lang="es-AR" sz="2400" i="1" dirty="0" smtClean="0">
                <a:solidFill>
                  <a:prstClr val="white"/>
                </a:solidFill>
                <a:latin typeface="Antonio" panose="02000503000000000000" pitchFamily="2" charset="0"/>
                <a:cs typeface="Gotham Ultra" pitchFamily="50" charset="0"/>
              </a:rPr>
              <a:t>KERYGMA </a:t>
            </a:r>
            <a:r>
              <a:rPr lang="es-AR" sz="2400" dirty="0" smtClean="0">
                <a:solidFill>
                  <a:prstClr val="white"/>
                </a:solidFill>
                <a:latin typeface="Antonio" panose="02000503000000000000" pitchFamily="2" charset="0"/>
                <a:cs typeface="Gotham Ultra" pitchFamily="50" charset="0"/>
              </a:rPr>
              <a:t>DEL EVANGELIO.</a:t>
            </a:r>
          </a:p>
          <a:p>
            <a:endParaRPr lang="es-AR" sz="1000"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MIRADA HOLÍSTICA DEL SER HUMANO.</a:t>
            </a:r>
            <a:endParaRPr lang="es-AR" sz="2400" dirty="0">
              <a:solidFill>
                <a:prstClr val="white"/>
              </a:solidFill>
              <a:latin typeface="Antonio" panose="02000503000000000000" pitchFamily="2" charset="0"/>
              <a:cs typeface="Gotham Ultra" pitchFamily="50" charset="0"/>
            </a:endParaRPr>
          </a:p>
        </p:txBody>
      </p:sp>
      <p:sp>
        <p:nvSpPr>
          <p:cNvPr id="12" name="Rectángulo 11"/>
          <p:cNvSpPr/>
          <p:nvPr/>
        </p:nvSpPr>
        <p:spPr>
          <a:xfrm>
            <a:off x="8883365" y="2025128"/>
            <a:ext cx="2616422" cy="4647426"/>
          </a:xfrm>
          <a:prstGeom prst="rect">
            <a:avLst/>
          </a:prstGeom>
        </p:spPr>
        <p:txBody>
          <a:bodyPr wrap="square">
            <a:spAutoFit/>
          </a:bodyPr>
          <a:lstStyle/>
          <a:p>
            <a:pPr algn="just"/>
            <a:r>
              <a:rPr lang="es-AR" sz="3200" b="1" dirty="0" smtClean="0">
                <a:solidFill>
                  <a:srgbClr val="C00000"/>
                </a:solidFill>
                <a:latin typeface="Antonio" panose="02000503000000000000" pitchFamily="2" charset="0"/>
                <a:cs typeface="Gotham Ultra" pitchFamily="50" charset="0"/>
              </a:rPr>
              <a:t>PELIGROS</a:t>
            </a:r>
            <a:endParaRPr lang="es-AR" b="1" dirty="0" smtClean="0">
              <a:solidFill>
                <a:srgbClr val="C00000"/>
              </a:solidFill>
              <a:latin typeface="Antonio" panose="02000503000000000000" pitchFamily="2" charset="0"/>
              <a:cs typeface="Gotham Ultra" pitchFamily="50" charset="0"/>
            </a:endParaRPr>
          </a:p>
          <a:p>
            <a:endParaRPr lang="es-AR"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HEDONISMO ESPIRITUAL.</a:t>
            </a:r>
          </a:p>
          <a:p>
            <a:endParaRPr lang="es-AR" sz="1000"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CONFUNDIR EMOCIÓN Y ESPIRITUALIDAD.</a:t>
            </a:r>
          </a:p>
          <a:p>
            <a:endParaRPr lang="es-AR" sz="1000" dirty="0" smtClean="0">
              <a:solidFill>
                <a:prstClr val="black"/>
              </a:solidFill>
              <a:latin typeface="Antonio" panose="02000503000000000000" pitchFamily="2"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CRISTIANISMO       A LA CARTA.</a:t>
            </a:r>
          </a:p>
          <a:p>
            <a:endParaRPr lang="es-AR" sz="1000" dirty="0" smtClean="0">
              <a:solidFill>
                <a:prstClr val="white"/>
              </a:solidFill>
              <a:latin typeface="Antonio" panose="02000503000000000000" pitchFamily="2" charset="0"/>
              <a:cs typeface="Gotham Ultra" pitchFamily="50" charset="0"/>
            </a:endParaRPr>
          </a:p>
          <a:p>
            <a:pPr marL="285750" indent="-285750">
              <a:buFontTx/>
              <a:buChar char="-"/>
            </a:pPr>
            <a:r>
              <a:rPr lang="es-AR" sz="2400" dirty="0" smtClean="0">
                <a:solidFill>
                  <a:prstClr val="white"/>
                </a:solidFill>
                <a:latin typeface="Antonio" panose="02000503000000000000" pitchFamily="2" charset="0"/>
                <a:cs typeface="Gotham Ultra" pitchFamily="50" charset="0"/>
              </a:rPr>
              <a:t>SOCIEDAD DE CONSUMO.</a:t>
            </a:r>
            <a:endParaRPr lang="es-AR" sz="2400" dirty="0">
              <a:solidFill>
                <a:prstClr val="white"/>
              </a:solidFill>
              <a:latin typeface="Antonio" panose="02000503000000000000" pitchFamily="2" charset="0"/>
              <a:cs typeface="Gotham Ultra" pitchFamily="50" charset="0"/>
            </a:endParaRPr>
          </a:p>
        </p:txBody>
      </p:sp>
    </p:spTree>
    <p:extLst>
      <p:ext uri="{BB962C8B-B14F-4D97-AF65-F5344CB8AC3E}">
        <p14:creationId xmlns:p14="http://schemas.microsoft.com/office/powerpoint/2010/main" val="1715220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2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CuadroTexto 3"/>
          <p:cNvSpPr txBox="1"/>
          <p:nvPr/>
        </p:nvSpPr>
        <p:spPr>
          <a:xfrm>
            <a:off x="4134301" y="2815946"/>
            <a:ext cx="7556500" cy="1015663"/>
          </a:xfrm>
          <a:prstGeom prst="rect">
            <a:avLst/>
          </a:prstGeom>
          <a:noFill/>
        </p:spPr>
        <p:txBody>
          <a:bodyPr wrap="square" rtlCol="0">
            <a:spAutoFit/>
          </a:bodyPr>
          <a:lstStyle/>
          <a:p>
            <a:pPr algn="ctr"/>
            <a:r>
              <a:rPr lang="es-AR" sz="2400" b="1" dirty="0" smtClean="0">
                <a:solidFill>
                  <a:schemeClr val="bg1"/>
                </a:solidFill>
                <a:latin typeface="Antonio" panose="02000503000000000000" pitchFamily="2" charset="0"/>
                <a:cs typeface="Gotham Ultra" pitchFamily="50" charset="0"/>
              </a:rPr>
              <a:t>PRIMERA CHARLA</a:t>
            </a:r>
            <a:endParaRPr lang="es-AR" sz="2400" b="1" dirty="0">
              <a:solidFill>
                <a:schemeClr val="bg1"/>
              </a:solidFill>
              <a:latin typeface="Antonio" panose="02000503000000000000" pitchFamily="2" charset="0"/>
              <a:cs typeface="Gotham Ultra" pitchFamily="50" charset="0"/>
            </a:endParaRPr>
          </a:p>
          <a:p>
            <a:pPr algn="ctr"/>
            <a:r>
              <a:rPr lang="es-AR" sz="3600" b="1" dirty="0" smtClean="0">
                <a:solidFill>
                  <a:srgbClr val="00B0F0"/>
                </a:solidFill>
                <a:latin typeface="Gotham Ultra" pitchFamily="50" charset="0"/>
                <a:cs typeface="Gotham Ultra" pitchFamily="50" charset="0"/>
              </a:rPr>
              <a:t>¿QUÉ RAYOS ESTÁ PASANDO?</a:t>
            </a:r>
            <a:endParaRPr lang="es-AR" sz="3600" b="1" dirty="0">
              <a:solidFill>
                <a:srgbClr val="00B0F0"/>
              </a:solidFill>
              <a:latin typeface="Gotham Ultra" pitchFamily="50" charset="0"/>
              <a:cs typeface="Gotham Ultra" pitchFamily="50"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2878" y="794762"/>
            <a:ext cx="3415221" cy="5058032"/>
          </a:xfrm>
          <a:prstGeom prst="rect">
            <a:avLst/>
          </a:prstGeom>
          <a:effectLst>
            <a:outerShdw blurRad="495300" dist="139700" dir="10140000" algn="t" rotWithShape="0">
              <a:schemeClr val="bg1">
                <a:alpha val="59000"/>
              </a:schemeClr>
            </a:outerShdw>
          </a:effectLst>
          <a:scene3d>
            <a:camera prst="perspectiveHeroicExtremeRightFacing" fov="3300000">
              <a:rot lat="0" lon="19800000" rev="0"/>
            </a:camera>
            <a:lightRig rig="threePt" dir="t"/>
          </a:scene3d>
        </p:spPr>
      </p:pic>
    </p:spTree>
    <p:extLst>
      <p:ext uri="{BB962C8B-B14F-4D97-AF65-F5344CB8AC3E}">
        <p14:creationId xmlns:p14="http://schemas.microsoft.com/office/powerpoint/2010/main" val="39124242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0325" y="1562777"/>
            <a:ext cx="3864710" cy="4216399"/>
          </a:xfrm>
          <a:prstGeom prst="rect">
            <a:avLst/>
          </a:prstGeom>
        </p:spPr>
      </p:pic>
      <p:sp>
        <p:nvSpPr>
          <p:cNvPr id="4" name="CuadroTexto 3"/>
          <p:cNvSpPr txBox="1"/>
          <p:nvPr/>
        </p:nvSpPr>
        <p:spPr>
          <a:xfrm>
            <a:off x="4943198" y="782975"/>
            <a:ext cx="6681697" cy="1754326"/>
          </a:xfrm>
          <a:prstGeom prst="rect">
            <a:avLst/>
          </a:prstGeom>
          <a:noFill/>
        </p:spPr>
        <p:txBody>
          <a:bodyPr wrap="square" rtlCol="0">
            <a:spAutoFit/>
          </a:bodyPr>
          <a:lstStyle/>
          <a:p>
            <a:pPr algn="ctr"/>
            <a:r>
              <a:rPr lang="es-AR" sz="5400" b="1" dirty="0" smtClean="0">
                <a:latin typeface="Antonio" panose="02000503000000000000" pitchFamily="2" charset="0"/>
                <a:cs typeface="Gotham Ultra" pitchFamily="50" charset="0"/>
              </a:rPr>
              <a:t>NUESTRO MUNDO ACABA DE ENCONTRAR OTRO</a:t>
            </a:r>
            <a:r>
              <a:rPr lang="es-AR" sz="5400" b="1" dirty="0">
                <a:latin typeface="Antonio" panose="02000503000000000000" pitchFamily="2" charset="0"/>
                <a:cs typeface="Gotham Ultra" pitchFamily="50" charset="0"/>
              </a:rPr>
              <a:t>.</a:t>
            </a:r>
            <a:endParaRPr lang="es-AR" sz="5400" b="1" dirty="0" smtClean="0">
              <a:latin typeface="Antonio" panose="02000503000000000000" pitchFamily="2" charset="0"/>
              <a:cs typeface="Gotham Ultra" pitchFamily="50" charset="0"/>
            </a:endParaRPr>
          </a:p>
        </p:txBody>
      </p:sp>
      <p:sp>
        <p:nvSpPr>
          <p:cNvPr id="5" name="CuadroTexto 4"/>
          <p:cNvSpPr txBox="1"/>
          <p:nvPr/>
        </p:nvSpPr>
        <p:spPr>
          <a:xfrm>
            <a:off x="327836" y="5779176"/>
            <a:ext cx="4989689" cy="954107"/>
          </a:xfrm>
          <a:prstGeom prst="rect">
            <a:avLst/>
          </a:prstGeom>
          <a:noFill/>
        </p:spPr>
        <p:txBody>
          <a:bodyPr wrap="square" rtlCol="0">
            <a:spAutoFit/>
          </a:bodyPr>
          <a:lstStyle/>
          <a:p>
            <a:pPr algn="ctr"/>
            <a:r>
              <a:rPr lang="es-AR" sz="2800" b="1" dirty="0" smtClean="0">
                <a:latin typeface="Antonio" panose="02000503000000000000" pitchFamily="2" charset="0"/>
                <a:cs typeface="Gotham Ultra" pitchFamily="50" charset="0"/>
              </a:rPr>
              <a:t>MICHEL DE MONTAIGNE</a:t>
            </a:r>
          </a:p>
          <a:p>
            <a:pPr algn="ctr"/>
            <a:r>
              <a:rPr lang="es-AR" sz="2800" b="1" dirty="0" smtClean="0">
                <a:solidFill>
                  <a:schemeClr val="bg1">
                    <a:lumMod val="50000"/>
                  </a:schemeClr>
                </a:solidFill>
                <a:latin typeface="Antonio" panose="02000503000000000000" pitchFamily="2" charset="0"/>
                <a:cs typeface="Gotham Ultra" pitchFamily="50" charset="0"/>
              </a:rPr>
              <a:t>1580</a:t>
            </a:r>
            <a:endParaRPr lang="es-AR" sz="2800" b="1" dirty="0">
              <a:solidFill>
                <a:schemeClr val="bg1">
                  <a:lumMod val="50000"/>
                </a:schemeClr>
              </a:solidFill>
              <a:latin typeface="Antonio" panose="02000503000000000000" pitchFamily="2" charset="0"/>
              <a:cs typeface="Gotham Ultra" pitchFamily="50" charset="0"/>
            </a:endParaRPr>
          </a:p>
        </p:txBody>
      </p:sp>
      <p:sp>
        <p:nvSpPr>
          <p:cNvPr id="8" name="Llamada rectangular 7"/>
          <p:cNvSpPr/>
          <p:nvPr/>
        </p:nvSpPr>
        <p:spPr>
          <a:xfrm>
            <a:off x="4993336" y="457872"/>
            <a:ext cx="6581422" cy="2404533"/>
          </a:xfrm>
          <a:prstGeom prst="wedgeRectCallout">
            <a:avLst>
              <a:gd name="adj1" fmla="val -67488"/>
              <a:gd name="adj2" fmla="val 45599"/>
            </a:avLst>
          </a:pr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Tree>
    <p:extLst>
      <p:ext uri="{BB962C8B-B14F-4D97-AF65-F5344CB8AC3E}">
        <p14:creationId xmlns:p14="http://schemas.microsoft.com/office/powerpoint/2010/main" val="454881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p:cNvSpPr txBox="1"/>
          <p:nvPr/>
        </p:nvSpPr>
        <p:spPr>
          <a:xfrm>
            <a:off x="2763655" y="528585"/>
            <a:ext cx="6681697" cy="4621265"/>
          </a:xfrm>
          <a:prstGeom prst="rect">
            <a:avLst/>
          </a:prstGeom>
          <a:noFill/>
        </p:spPr>
        <p:txBody>
          <a:bodyPr wrap="square" rtlCol="0">
            <a:spAutoFit/>
          </a:bodyPr>
          <a:lstStyle/>
          <a:p>
            <a:pPr algn="ctr">
              <a:lnSpc>
                <a:spcPct val="300000"/>
              </a:lnSpc>
            </a:pPr>
            <a:r>
              <a:rPr lang="es-AR" sz="5400" b="1" dirty="0" smtClean="0">
                <a:latin typeface="Gotham Ultra" pitchFamily="50" charset="0"/>
                <a:cs typeface="Gotham Ultra" pitchFamily="50" charset="0"/>
              </a:rPr>
              <a:t>¿CÓMO ERA</a:t>
            </a:r>
          </a:p>
          <a:p>
            <a:pPr algn="ctr">
              <a:lnSpc>
                <a:spcPct val="300000"/>
              </a:lnSpc>
            </a:pPr>
            <a:r>
              <a:rPr lang="es-AR" sz="5400" b="1" dirty="0" smtClean="0">
                <a:latin typeface="Gotham Ultra" pitchFamily="50" charset="0"/>
                <a:cs typeface="Gotham Ultra" pitchFamily="50" charset="0"/>
              </a:rPr>
              <a:t>EL MUNDO?</a:t>
            </a:r>
          </a:p>
        </p:txBody>
      </p:sp>
      <p:pic>
        <p:nvPicPr>
          <p:cNvPr id="3090" name="Picture 18" descr="Resultado de imagen para nokia 1100"/>
          <p:cNvPicPr>
            <a:picLocks noChangeAspect="1" noChangeArrowheads="1"/>
          </p:cNvPicPr>
          <p:nvPr/>
        </p:nvPicPr>
        <p:blipFill rotWithShape="1">
          <a:blip r:embed="rId2">
            <a:extLst>
              <a:ext uri="{28A0092B-C50C-407E-A947-70E740481C1C}">
                <a14:useLocalDpi xmlns:a14="http://schemas.microsoft.com/office/drawing/2010/main" val="0"/>
              </a:ext>
            </a:extLst>
          </a:blip>
          <a:srcRect l="24304" r="29151"/>
          <a:stretch/>
        </p:blipFill>
        <p:spPr bwMode="auto">
          <a:xfrm>
            <a:off x="9799635" y="3485242"/>
            <a:ext cx="2439052" cy="337275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7" name="CuadroTexto 6"/>
          <p:cNvSpPr txBox="1"/>
          <p:nvPr/>
        </p:nvSpPr>
        <p:spPr>
          <a:xfrm>
            <a:off x="10147300" y="4795907"/>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10</a:t>
            </a:r>
          </a:p>
        </p:txBody>
      </p:sp>
      <p:pic>
        <p:nvPicPr>
          <p:cNvPr id="3076" name="Picture 4" descr="Resultado de imagen para internet"/>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l="31204" r="29066"/>
          <a:stretch/>
        </p:blipFill>
        <p:spPr bwMode="auto">
          <a:xfrm>
            <a:off x="7314293" y="3485242"/>
            <a:ext cx="2413000" cy="3370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8" name="Picture 6" descr="Resultado de imagen para muro de berlin"/>
          <p:cNvPicPr>
            <a:picLocks noChangeAspect="1" noChangeArrowheads="1"/>
          </p:cNvPicPr>
          <p:nvPr/>
        </p:nvPicPr>
        <p:blipFill rotWithShape="1">
          <a:blip r:embed="rId5">
            <a:extLst>
              <a:ext uri="{28A0092B-C50C-407E-A947-70E740481C1C}">
                <a14:useLocalDpi xmlns:a14="http://schemas.microsoft.com/office/drawing/2010/main" val="0"/>
              </a:ext>
            </a:extLst>
          </a:blip>
          <a:srcRect l="25934" r="36097"/>
          <a:stretch/>
        </p:blipFill>
        <p:spPr bwMode="auto">
          <a:xfrm>
            <a:off x="4862286" y="3485242"/>
            <a:ext cx="2438400" cy="3370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9" name="Imagen 8"/>
          <p:cNvPicPr>
            <a:picLocks noChangeAspect="1"/>
          </p:cNvPicPr>
          <p:nvPr/>
        </p:nvPicPr>
        <p:blipFill rotWithShape="1">
          <a:blip r:embed="rId6"/>
          <a:srcRect l="35696" r="25064"/>
          <a:stretch/>
        </p:blipFill>
        <p:spPr>
          <a:xfrm>
            <a:off x="2424803" y="3485242"/>
            <a:ext cx="2423875" cy="3370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5" name="CuadroTexto 14"/>
          <p:cNvSpPr txBox="1"/>
          <p:nvPr/>
        </p:nvSpPr>
        <p:spPr>
          <a:xfrm>
            <a:off x="7721600" y="4800600"/>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20</a:t>
            </a:r>
          </a:p>
        </p:txBody>
      </p:sp>
      <p:sp>
        <p:nvSpPr>
          <p:cNvPr id="16" name="CuadroTexto 15"/>
          <p:cNvSpPr txBox="1"/>
          <p:nvPr/>
        </p:nvSpPr>
        <p:spPr>
          <a:xfrm>
            <a:off x="5283200" y="4795907"/>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30</a:t>
            </a:r>
          </a:p>
        </p:txBody>
      </p:sp>
      <p:sp>
        <p:nvSpPr>
          <p:cNvPr id="17" name="CuadroTexto 16"/>
          <p:cNvSpPr txBox="1"/>
          <p:nvPr/>
        </p:nvSpPr>
        <p:spPr>
          <a:xfrm>
            <a:off x="2838450" y="4795907"/>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40</a:t>
            </a:r>
          </a:p>
        </p:txBody>
      </p:sp>
      <p:pic>
        <p:nvPicPr>
          <p:cNvPr id="13" name="Imagen 12"/>
          <p:cNvPicPr>
            <a:picLocks noChangeAspect="1"/>
          </p:cNvPicPr>
          <p:nvPr/>
        </p:nvPicPr>
        <p:blipFill rotWithShape="1">
          <a:blip r:embed="rId7"/>
          <a:srcRect l="27139" r="19542"/>
          <a:stretch/>
        </p:blipFill>
        <p:spPr>
          <a:xfrm>
            <a:off x="-14514" y="3485242"/>
            <a:ext cx="2423886" cy="33702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0" name="CuadroTexto 19"/>
          <p:cNvSpPr txBox="1"/>
          <p:nvPr/>
        </p:nvSpPr>
        <p:spPr>
          <a:xfrm>
            <a:off x="384629" y="4795907"/>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50</a:t>
            </a:r>
          </a:p>
        </p:txBody>
      </p:sp>
      <p:pic>
        <p:nvPicPr>
          <p:cNvPr id="3082" name="Picture 10" descr="Resultado de imagen para young lennon and mccartney"/>
          <p:cNvPicPr>
            <a:picLocks noChangeAspect="1" noChangeArrowheads="1"/>
          </p:cNvPicPr>
          <p:nvPr/>
        </p:nvPicPr>
        <p:blipFill rotWithShape="1">
          <a:blip r:embed="rId8">
            <a:extLst>
              <a:ext uri="{28A0092B-C50C-407E-A947-70E740481C1C}">
                <a14:useLocalDpi xmlns:a14="http://schemas.microsoft.com/office/drawing/2010/main" val="0"/>
              </a:ext>
            </a:extLst>
          </a:blip>
          <a:srcRect l="6285"/>
          <a:stretch/>
        </p:blipFill>
        <p:spPr bwMode="auto">
          <a:xfrm>
            <a:off x="9765562" y="0"/>
            <a:ext cx="2425700" cy="34126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2" name="CuadroTexto 21"/>
          <p:cNvSpPr txBox="1"/>
          <p:nvPr/>
        </p:nvSpPr>
        <p:spPr>
          <a:xfrm>
            <a:off x="10153650" y="1366907"/>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60</a:t>
            </a:r>
          </a:p>
        </p:txBody>
      </p:sp>
      <p:pic>
        <p:nvPicPr>
          <p:cNvPr id="3084" name="Picture 12" descr="Resultado de imagen para peron"/>
          <p:cNvPicPr>
            <a:picLocks noChangeAspect="1" noChangeArrowheads="1"/>
          </p:cNvPicPr>
          <p:nvPr/>
        </p:nvPicPr>
        <p:blipFill rotWithShape="1">
          <a:blip r:embed="rId9">
            <a:extLst>
              <a:ext uri="{28A0092B-C50C-407E-A947-70E740481C1C}">
                <a14:useLocalDpi xmlns:a14="http://schemas.microsoft.com/office/drawing/2010/main" val="0"/>
              </a:ext>
            </a:extLst>
          </a:blip>
          <a:srcRect l="32062" r="32323"/>
          <a:stretch/>
        </p:blipFill>
        <p:spPr bwMode="auto">
          <a:xfrm>
            <a:off x="7322797" y="1734"/>
            <a:ext cx="2442028" cy="3410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4" name="CuadroTexto 23"/>
          <p:cNvSpPr txBox="1"/>
          <p:nvPr/>
        </p:nvSpPr>
        <p:spPr>
          <a:xfrm>
            <a:off x="7707086" y="1366032"/>
            <a:ext cx="1625600"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70</a:t>
            </a:r>
          </a:p>
        </p:txBody>
      </p:sp>
      <p:pic>
        <p:nvPicPr>
          <p:cNvPr id="3086" name="Picture 14" descr="Resultado de imagen para hitler polonia"/>
          <p:cNvPicPr>
            <a:picLocks noChangeAspect="1" noChangeArrowheads="1"/>
          </p:cNvPicPr>
          <p:nvPr/>
        </p:nvPicPr>
        <p:blipFill rotWithShape="1">
          <a:blip r:embed="rId10">
            <a:extLst>
              <a:ext uri="{28A0092B-C50C-407E-A947-70E740481C1C}">
                <a14:useLocalDpi xmlns:a14="http://schemas.microsoft.com/office/drawing/2010/main" val="0"/>
              </a:ext>
            </a:extLst>
          </a:blip>
          <a:srcRect l="38543" r="26327"/>
          <a:stretch/>
        </p:blipFill>
        <p:spPr bwMode="auto">
          <a:xfrm>
            <a:off x="4866650" y="2559"/>
            <a:ext cx="2455410" cy="341011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6" name="CuadroTexto 25"/>
          <p:cNvSpPr txBox="1"/>
          <p:nvPr/>
        </p:nvSpPr>
        <p:spPr>
          <a:xfrm>
            <a:off x="5414169" y="1363866"/>
            <a:ext cx="1380671"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80</a:t>
            </a:r>
          </a:p>
        </p:txBody>
      </p:sp>
      <p:pic>
        <p:nvPicPr>
          <p:cNvPr id="3088" name="Picture 16" descr="Resultado de imagen para quiebre de la bolsa de wall street"/>
          <p:cNvPicPr>
            <a:picLocks noChangeAspect="1" noChangeArrowheads="1"/>
          </p:cNvPicPr>
          <p:nvPr/>
        </p:nvPicPr>
        <p:blipFill rotWithShape="1">
          <a:blip r:embed="rId11">
            <a:extLst>
              <a:ext uri="{28A0092B-C50C-407E-A947-70E740481C1C}">
                <a14:useLocalDpi xmlns:a14="http://schemas.microsoft.com/office/drawing/2010/main" val="0"/>
              </a:ext>
            </a:extLst>
          </a:blip>
          <a:srcRect l="4148" t="297" r="4995" b="52"/>
          <a:stretch/>
        </p:blipFill>
        <p:spPr bwMode="auto">
          <a:xfrm>
            <a:off x="2456797" y="0"/>
            <a:ext cx="2376205" cy="34126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8" name="CuadroTexto 27"/>
          <p:cNvSpPr txBox="1"/>
          <p:nvPr/>
        </p:nvSpPr>
        <p:spPr>
          <a:xfrm>
            <a:off x="2949209" y="1361302"/>
            <a:ext cx="1380671"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90</a:t>
            </a:r>
          </a:p>
        </p:txBody>
      </p:sp>
      <p:pic>
        <p:nvPicPr>
          <p:cNvPr id="18" name="Imagen 17"/>
          <p:cNvPicPr>
            <a:picLocks noChangeAspect="1"/>
          </p:cNvPicPr>
          <p:nvPr/>
        </p:nvPicPr>
        <p:blipFill rotWithShape="1">
          <a:blip r:embed="rId12"/>
          <a:srcRect l="24669" r="24076"/>
          <a:stretch/>
        </p:blipFill>
        <p:spPr>
          <a:xfrm>
            <a:off x="737" y="4896"/>
            <a:ext cx="2425699" cy="34077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2" name="CuadroTexto 31"/>
          <p:cNvSpPr txBox="1"/>
          <p:nvPr/>
        </p:nvSpPr>
        <p:spPr>
          <a:xfrm>
            <a:off x="460906" y="1361302"/>
            <a:ext cx="1471229" cy="707886"/>
          </a:xfrm>
          <a:prstGeom prst="rect">
            <a:avLst/>
          </a:prstGeom>
          <a:noFill/>
        </p:spPr>
        <p:txBody>
          <a:bodyPr wrap="square" rtlCol="0">
            <a:spAutoFit/>
          </a:bodyPr>
          <a:lstStyle/>
          <a:p>
            <a:pPr algn="ctr"/>
            <a:r>
              <a:rPr lang="es-AR" sz="4000" dirty="0" smtClean="0">
                <a:ln>
                  <a:solidFill>
                    <a:schemeClr val="tx1"/>
                  </a:solidFill>
                </a:ln>
                <a:solidFill>
                  <a:schemeClr val="bg1"/>
                </a:solidFill>
                <a:latin typeface="Gotham Ultra" pitchFamily="50" charset="0"/>
                <a:cs typeface="Gotham Ultra" pitchFamily="50" charset="0"/>
              </a:rPr>
              <a:t>100</a:t>
            </a:r>
          </a:p>
        </p:txBody>
      </p:sp>
    </p:spTree>
    <p:extLst>
      <p:ext uri="{BB962C8B-B14F-4D97-AF65-F5344CB8AC3E}">
        <p14:creationId xmlns:p14="http://schemas.microsoft.com/office/powerpoint/2010/main" val="4169705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3090"/>
                                        </p:tgtEl>
                                        <p:attrNameLst>
                                          <p:attrName>style.visibility</p:attrName>
                                        </p:attrNameLst>
                                      </p:cBhvr>
                                      <p:to>
                                        <p:strVal val="visible"/>
                                      </p:to>
                                    </p:set>
                                    <p:animEffect transition="in" filter="fade">
                                      <p:cBhvr>
                                        <p:cTn id="10" dur="500"/>
                                        <p:tgtEl>
                                          <p:spTgt spid="309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fade">
                                      <p:cBhvr>
                                        <p:cTn id="15" dur="500"/>
                                        <p:tgtEl>
                                          <p:spTgt spid="307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078"/>
                                        </p:tgtEl>
                                        <p:attrNameLst>
                                          <p:attrName>style.visibility</p:attrName>
                                        </p:attrNameLst>
                                      </p:cBhvr>
                                      <p:to>
                                        <p:strVal val="visible"/>
                                      </p:to>
                                    </p:set>
                                    <p:animEffect transition="in" filter="fade">
                                      <p:cBhvr>
                                        <p:cTn id="23" dur="500"/>
                                        <p:tgtEl>
                                          <p:spTgt spid="307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082"/>
                                        </p:tgtEl>
                                        <p:attrNameLst>
                                          <p:attrName>style.visibility</p:attrName>
                                        </p:attrNameLst>
                                      </p:cBhvr>
                                      <p:to>
                                        <p:strVal val="visible"/>
                                      </p:to>
                                    </p:set>
                                    <p:animEffect transition="in" filter="fade">
                                      <p:cBhvr>
                                        <p:cTn id="47" dur="500"/>
                                        <p:tgtEl>
                                          <p:spTgt spid="308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3084"/>
                                        </p:tgtEl>
                                        <p:attrNameLst>
                                          <p:attrName>style.visibility</p:attrName>
                                        </p:attrNameLst>
                                      </p:cBhvr>
                                      <p:to>
                                        <p:strVal val="visible"/>
                                      </p:to>
                                    </p:set>
                                    <p:animEffect transition="in" filter="fade">
                                      <p:cBhvr>
                                        <p:cTn id="55" dur="500"/>
                                        <p:tgtEl>
                                          <p:spTgt spid="308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4"/>
                                        </p:tgtEl>
                                        <p:attrNameLst>
                                          <p:attrName>style.visibility</p:attrName>
                                        </p:attrNameLst>
                                      </p:cBhvr>
                                      <p:to>
                                        <p:strVal val="visible"/>
                                      </p:to>
                                    </p:set>
                                    <p:animEffect transition="in" filter="fade">
                                      <p:cBhvr>
                                        <p:cTn id="58" dur="500"/>
                                        <p:tgtEl>
                                          <p:spTgt spid="24"/>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086"/>
                                        </p:tgtEl>
                                        <p:attrNameLst>
                                          <p:attrName>style.visibility</p:attrName>
                                        </p:attrNameLst>
                                      </p:cBhvr>
                                      <p:to>
                                        <p:strVal val="visible"/>
                                      </p:to>
                                    </p:set>
                                    <p:animEffect transition="in" filter="fade">
                                      <p:cBhvr>
                                        <p:cTn id="63" dur="500"/>
                                        <p:tgtEl>
                                          <p:spTgt spid="308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3088"/>
                                        </p:tgtEl>
                                        <p:attrNameLst>
                                          <p:attrName>style.visibility</p:attrName>
                                        </p:attrNameLst>
                                      </p:cBhvr>
                                      <p:to>
                                        <p:strVal val="visible"/>
                                      </p:to>
                                    </p:set>
                                    <p:animEffect transition="in" filter="fade">
                                      <p:cBhvr>
                                        <p:cTn id="71" dur="500"/>
                                        <p:tgtEl>
                                          <p:spTgt spid="3088"/>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fade">
                                      <p:cBhvr>
                                        <p:cTn id="74" dur="500"/>
                                        <p:tgtEl>
                                          <p:spTgt spid="28"/>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nodeType="click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fade">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5" grpId="0"/>
      <p:bldP spid="16" grpId="0"/>
      <p:bldP spid="17" grpId="0"/>
      <p:bldP spid="20" grpId="0"/>
      <p:bldP spid="22" grpId="0"/>
      <p:bldP spid="24" grpId="0"/>
      <p:bldP spid="26" grpId="0"/>
      <p:bldP spid="28"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EFE4"/>
        </a:solidFill>
        <a:effectLst/>
      </p:bgPr>
    </p:bg>
    <p:spTree>
      <p:nvGrpSpPr>
        <p:cNvPr id="1" name=""/>
        <p:cNvGrpSpPr/>
        <p:nvPr/>
      </p:nvGrpSpPr>
      <p:grpSpPr>
        <a:xfrm>
          <a:off x="0" y="0"/>
          <a:ext cx="0" cy="0"/>
          <a:chOff x="0" y="0"/>
          <a:chExt cx="0" cy="0"/>
        </a:xfrm>
      </p:grpSpPr>
      <p:pic>
        <p:nvPicPr>
          <p:cNvPr id="7" name="Imagen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0031" y="2736303"/>
            <a:ext cx="5715000" cy="4286250"/>
          </a:xfrm>
          <a:prstGeom prst="rect">
            <a:avLst/>
          </a:prstGeom>
        </p:spPr>
      </p:pic>
      <p:sp>
        <p:nvSpPr>
          <p:cNvPr id="4" name="CuadroTexto 3"/>
          <p:cNvSpPr txBox="1"/>
          <p:nvPr/>
        </p:nvSpPr>
        <p:spPr>
          <a:xfrm>
            <a:off x="0" y="1306817"/>
            <a:ext cx="5658266" cy="1508105"/>
          </a:xfrm>
          <a:prstGeom prst="rect">
            <a:avLst/>
          </a:prstGeom>
          <a:noFill/>
        </p:spPr>
        <p:txBody>
          <a:bodyPr wrap="square" rtlCol="0">
            <a:spAutoFit/>
          </a:bodyPr>
          <a:lstStyle/>
          <a:p>
            <a:pPr algn="ctr"/>
            <a:r>
              <a:rPr lang="es-AR" sz="3600" dirty="0" smtClean="0">
                <a:latin typeface="Antonio" panose="02000503000000000000" pitchFamily="2" charset="0"/>
                <a:cs typeface="Gotham Ultra" pitchFamily="50" charset="0"/>
              </a:rPr>
              <a:t>“LA CAÍDA DE LOS</a:t>
            </a:r>
          </a:p>
          <a:p>
            <a:pPr algn="ctr"/>
            <a:r>
              <a:rPr lang="es-AR" sz="3600" dirty="0" smtClean="0">
                <a:latin typeface="Antonio" panose="02000503000000000000" pitchFamily="2" charset="0"/>
                <a:cs typeface="Gotham Ultra" pitchFamily="50" charset="0"/>
              </a:rPr>
              <a:t>GRANDES RELATOS”</a:t>
            </a:r>
          </a:p>
          <a:p>
            <a:pPr algn="ctr"/>
            <a:r>
              <a:rPr lang="es-AR" sz="2000" dirty="0" smtClean="0">
                <a:solidFill>
                  <a:schemeClr val="bg1">
                    <a:lumMod val="50000"/>
                  </a:schemeClr>
                </a:solidFill>
                <a:latin typeface="Gotham Ultra" pitchFamily="50" charset="0"/>
                <a:cs typeface="Gotham Ultra" pitchFamily="50" charset="0"/>
              </a:rPr>
              <a:t>JEAN-FRANÇOIS LYOTARD</a:t>
            </a:r>
          </a:p>
        </p:txBody>
      </p:sp>
      <p:sp>
        <p:nvSpPr>
          <p:cNvPr id="8" name="CuadroTexto 7"/>
          <p:cNvSpPr txBox="1"/>
          <p:nvPr/>
        </p:nvSpPr>
        <p:spPr>
          <a:xfrm>
            <a:off x="6801752" y="1306817"/>
            <a:ext cx="5658266" cy="1508105"/>
          </a:xfrm>
          <a:prstGeom prst="rect">
            <a:avLst/>
          </a:prstGeom>
          <a:noFill/>
        </p:spPr>
        <p:txBody>
          <a:bodyPr wrap="square" rtlCol="0">
            <a:spAutoFit/>
          </a:bodyPr>
          <a:lstStyle/>
          <a:p>
            <a:pPr algn="ctr"/>
            <a:r>
              <a:rPr lang="es-AR" sz="3600" dirty="0" smtClean="0">
                <a:latin typeface="Antonio" panose="02000503000000000000" pitchFamily="2" charset="0"/>
                <a:cs typeface="Gotham Ultra" pitchFamily="50" charset="0"/>
              </a:rPr>
              <a:t>“EL FIN DE </a:t>
            </a:r>
          </a:p>
          <a:p>
            <a:pPr algn="ctr"/>
            <a:r>
              <a:rPr lang="es-AR" sz="3600" dirty="0" smtClean="0">
                <a:latin typeface="Antonio" panose="02000503000000000000" pitchFamily="2" charset="0"/>
                <a:cs typeface="Gotham Ultra" pitchFamily="50" charset="0"/>
              </a:rPr>
              <a:t>LA HISTORIA”</a:t>
            </a:r>
          </a:p>
          <a:p>
            <a:pPr algn="ctr"/>
            <a:r>
              <a:rPr lang="es-AR" sz="2000" dirty="0" smtClean="0">
                <a:solidFill>
                  <a:schemeClr val="bg1">
                    <a:lumMod val="50000"/>
                  </a:schemeClr>
                </a:solidFill>
                <a:latin typeface="Gotham Ultra" pitchFamily="50" charset="0"/>
                <a:cs typeface="Gotham Ultra" pitchFamily="50" charset="0"/>
              </a:rPr>
              <a:t>FRANCIS FUKUYAMA</a:t>
            </a:r>
          </a:p>
        </p:txBody>
      </p:sp>
    </p:spTree>
    <p:extLst>
      <p:ext uri="{BB962C8B-B14F-4D97-AF65-F5344CB8AC3E}">
        <p14:creationId xmlns:p14="http://schemas.microsoft.com/office/powerpoint/2010/main" val="2694077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schemeClr>
        </a:solidFill>
        <a:effectLst/>
      </p:bgPr>
    </p:bg>
    <p:spTree>
      <p:nvGrpSpPr>
        <p:cNvPr id="1" name=""/>
        <p:cNvGrpSpPr/>
        <p:nvPr/>
      </p:nvGrpSpPr>
      <p:grpSpPr>
        <a:xfrm>
          <a:off x="0" y="0"/>
          <a:ext cx="0" cy="0"/>
          <a:chOff x="0" y="0"/>
          <a:chExt cx="0" cy="0"/>
        </a:xfrm>
      </p:grpSpPr>
      <p:pic>
        <p:nvPicPr>
          <p:cNvPr id="2066" name="Picture 18" descr="Imagen relacionad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126045" y="4528345"/>
            <a:ext cx="2408554" cy="461665"/>
          </a:xfrm>
          <a:prstGeom prst="rect">
            <a:avLst/>
          </a:prstGeom>
          <a:noFill/>
        </p:spPr>
        <p:txBody>
          <a:bodyPr wrap="square" rtlCol="0">
            <a:spAutoFit/>
          </a:bodyPr>
          <a:lstStyle/>
          <a:p>
            <a:pPr algn="ctr"/>
            <a:r>
              <a:rPr lang="es-AR" sz="2400" dirty="0" smtClean="0">
                <a:latin typeface="Gotham Ultra" pitchFamily="50" charset="0"/>
                <a:cs typeface="Gotham Ultra" pitchFamily="50" charset="0"/>
              </a:rPr>
              <a:t>PREHISTORIA</a:t>
            </a:r>
          </a:p>
        </p:txBody>
      </p:sp>
      <p:sp>
        <p:nvSpPr>
          <p:cNvPr id="6" name="CuadroTexto 5"/>
          <p:cNvSpPr txBox="1"/>
          <p:nvPr/>
        </p:nvSpPr>
        <p:spPr>
          <a:xfrm>
            <a:off x="2456793" y="4356268"/>
            <a:ext cx="2535864" cy="830997"/>
          </a:xfrm>
          <a:prstGeom prst="rect">
            <a:avLst/>
          </a:prstGeom>
          <a:noFill/>
        </p:spPr>
        <p:txBody>
          <a:bodyPr wrap="square" rtlCol="0">
            <a:spAutoFit/>
          </a:bodyPr>
          <a:lstStyle/>
          <a:p>
            <a:pPr algn="ctr"/>
            <a:r>
              <a:rPr lang="es-AR" sz="2400" dirty="0" smtClean="0">
                <a:latin typeface="Gotham Ultra" pitchFamily="50" charset="0"/>
                <a:cs typeface="Gotham Ultra" pitchFamily="50" charset="0"/>
              </a:rPr>
              <a:t>EDAD</a:t>
            </a:r>
          </a:p>
          <a:p>
            <a:pPr algn="ctr"/>
            <a:r>
              <a:rPr lang="es-AR" sz="2400" dirty="0" smtClean="0">
                <a:latin typeface="Gotham Ultra" pitchFamily="50" charset="0"/>
                <a:cs typeface="Gotham Ultra" pitchFamily="50" charset="0"/>
              </a:rPr>
              <a:t>ANTIGUA</a:t>
            </a:r>
          </a:p>
        </p:txBody>
      </p:sp>
      <p:sp>
        <p:nvSpPr>
          <p:cNvPr id="7" name="CuadroTexto 6"/>
          <p:cNvSpPr txBox="1"/>
          <p:nvPr/>
        </p:nvSpPr>
        <p:spPr>
          <a:xfrm>
            <a:off x="4914851" y="4374457"/>
            <a:ext cx="2535864" cy="830997"/>
          </a:xfrm>
          <a:prstGeom prst="rect">
            <a:avLst/>
          </a:prstGeom>
          <a:noFill/>
        </p:spPr>
        <p:txBody>
          <a:bodyPr wrap="square" rtlCol="0">
            <a:spAutoFit/>
          </a:bodyPr>
          <a:lstStyle/>
          <a:p>
            <a:pPr algn="ctr"/>
            <a:r>
              <a:rPr lang="es-AR" sz="2400" dirty="0" smtClean="0">
                <a:latin typeface="Gotham Ultra" pitchFamily="50" charset="0"/>
                <a:cs typeface="Gotham Ultra" pitchFamily="50" charset="0"/>
              </a:rPr>
              <a:t>EDAD</a:t>
            </a:r>
          </a:p>
          <a:p>
            <a:pPr algn="ctr"/>
            <a:r>
              <a:rPr lang="es-AR" sz="2400" dirty="0" smtClean="0">
                <a:latin typeface="Gotham Ultra" pitchFamily="50" charset="0"/>
                <a:cs typeface="Gotham Ultra" pitchFamily="50" charset="0"/>
              </a:rPr>
              <a:t>MEDIA</a:t>
            </a:r>
          </a:p>
        </p:txBody>
      </p:sp>
      <p:sp>
        <p:nvSpPr>
          <p:cNvPr id="8" name="CuadroTexto 7"/>
          <p:cNvSpPr txBox="1"/>
          <p:nvPr/>
        </p:nvSpPr>
        <p:spPr>
          <a:xfrm>
            <a:off x="7249505" y="4356268"/>
            <a:ext cx="2535864" cy="830997"/>
          </a:xfrm>
          <a:prstGeom prst="rect">
            <a:avLst/>
          </a:prstGeom>
          <a:noFill/>
        </p:spPr>
        <p:txBody>
          <a:bodyPr wrap="square" rtlCol="0">
            <a:spAutoFit/>
          </a:bodyPr>
          <a:lstStyle/>
          <a:p>
            <a:pPr algn="ctr"/>
            <a:r>
              <a:rPr lang="es-AR" sz="2400" dirty="0" smtClean="0">
                <a:latin typeface="Gotham Ultra" pitchFamily="50" charset="0"/>
                <a:cs typeface="Gotham Ultra" pitchFamily="50" charset="0"/>
              </a:rPr>
              <a:t>EDAD</a:t>
            </a:r>
          </a:p>
          <a:p>
            <a:pPr algn="ctr"/>
            <a:r>
              <a:rPr lang="es-AR" sz="2400" dirty="0" smtClean="0">
                <a:latin typeface="Gotham Ultra" pitchFamily="50" charset="0"/>
                <a:cs typeface="Gotham Ultra" pitchFamily="50" charset="0"/>
              </a:rPr>
              <a:t>MODERNA</a:t>
            </a:r>
          </a:p>
        </p:txBody>
      </p:sp>
      <p:sp>
        <p:nvSpPr>
          <p:cNvPr id="9" name="CuadroTexto 8"/>
          <p:cNvSpPr txBox="1"/>
          <p:nvPr/>
        </p:nvSpPr>
        <p:spPr>
          <a:xfrm>
            <a:off x="9584159" y="4356268"/>
            <a:ext cx="2535864" cy="830997"/>
          </a:xfrm>
          <a:prstGeom prst="rect">
            <a:avLst/>
          </a:prstGeom>
          <a:noFill/>
        </p:spPr>
        <p:txBody>
          <a:bodyPr wrap="square" rtlCol="0">
            <a:spAutoFit/>
          </a:bodyPr>
          <a:lstStyle/>
          <a:p>
            <a:pPr algn="ctr"/>
            <a:r>
              <a:rPr lang="es-AR" sz="2400" dirty="0" smtClean="0">
                <a:latin typeface="Gotham Ultra" pitchFamily="50" charset="0"/>
                <a:cs typeface="Gotham Ultra" pitchFamily="50" charset="0"/>
              </a:rPr>
              <a:t>EDAD</a:t>
            </a:r>
          </a:p>
          <a:p>
            <a:pPr algn="ctr"/>
            <a:r>
              <a:rPr lang="es-AR" sz="2400" dirty="0" smtClean="0">
                <a:latin typeface="Gotham Ultra" pitchFamily="50" charset="0"/>
                <a:cs typeface="Gotham Ultra" pitchFamily="50" charset="0"/>
              </a:rPr>
              <a:t>POSMODERNA</a:t>
            </a:r>
          </a:p>
        </p:txBody>
      </p:sp>
      <p:sp>
        <p:nvSpPr>
          <p:cNvPr id="10" name="CuadroTexto 9"/>
          <p:cNvSpPr txBox="1"/>
          <p:nvPr/>
        </p:nvSpPr>
        <p:spPr>
          <a:xfrm>
            <a:off x="1649883" y="2714549"/>
            <a:ext cx="1591632" cy="1015663"/>
          </a:xfrm>
          <a:prstGeom prst="rect">
            <a:avLst/>
          </a:prstGeom>
          <a:solidFill>
            <a:schemeClr val="tx1"/>
          </a:solidFill>
        </p:spPr>
        <p:txBody>
          <a:bodyPr wrap="square" rtlCol="0">
            <a:spAutoFit/>
          </a:bodyPr>
          <a:lstStyle/>
          <a:p>
            <a:pPr algn="ctr"/>
            <a:r>
              <a:rPr lang="es-AR" sz="2000" dirty="0" smtClean="0">
                <a:solidFill>
                  <a:schemeClr val="bg1"/>
                </a:solidFill>
                <a:latin typeface="Antonio" panose="02000503000000000000" pitchFamily="2" charset="0"/>
                <a:cs typeface="Times New Roman" panose="02020603050405020304" pitchFamily="18" charset="0"/>
              </a:rPr>
              <a:t>Invención de la escritura</a:t>
            </a:r>
          </a:p>
          <a:p>
            <a:pPr algn="ctr"/>
            <a:r>
              <a:rPr lang="es-AR" sz="2000" dirty="0" smtClean="0">
                <a:solidFill>
                  <a:schemeClr val="bg1"/>
                </a:solidFill>
                <a:latin typeface="Antonio" panose="02000503000000000000" pitchFamily="2" charset="0"/>
                <a:cs typeface="Times New Roman" panose="02020603050405020304" pitchFamily="18" charset="0"/>
              </a:rPr>
              <a:t>(3500 a.C.)</a:t>
            </a:r>
          </a:p>
        </p:txBody>
      </p:sp>
      <p:sp>
        <p:nvSpPr>
          <p:cNvPr id="11" name="CuadroTexto 10"/>
          <p:cNvSpPr txBox="1"/>
          <p:nvPr/>
        </p:nvSpPr>
        <p:spPr>
          <a:xfrm>
            <a:off x="4107941" y="2696120"/>
            <a:ext cx="1591632" cy="1015663"/>
          </a:xfrm>
          <a:prstGeom prst="rect">
            <a:avLst/>
          </a:prstGeom>
          <a:solidFill>
            <a:schemeClr val="tx1"/>
          </a:solidFill>
        </p:spPr>
        <p:txBody>
          <a:bodyPr wrap="square" rtlCol="0">
            <a:spAutoFit/>
          </a:bodyPr>
          <a:lstStyle/>
          <a:p>
            <a:pPr algn="ctr"/>
            <a:r>
              <a:rPr lang="es-AR" sz="2000" dirty="0" smtClean="0">
                <a:solidFill>
                  <a:schemeClr val="bg1"/>
                </a:solidFill>
                <a:latin typeface="Antonio" panose="02000503000000000000" pitchFamily="2" charset="0"/>
                <a:cs typeface="Times New Roman" panose="02020603050405020304" pitchFamily="18" charset="0"/>
              </a:rPr>
              <a:t>Caída de </a:t>
            </a:r>
          </a:p>
          <a:p>
            <a:pPr algn="ctr"/>
            <a:r>
              <a:rPr lang="es-AR" sz="2000" dirty="0" smtClean="0">
                <a:solidFill>
                  <a:schemeClr val="bg1"/>
                </a:solidFill>
                <a:latin typeface="Antonio" panose="02000503000000000000" pitchFamily="2" charset="0"/>
                <a:cs typeface="Times New Roman" panose="02020603050405020304" pitchFamily="18" charset="0"/>
              </a:rPr>
              <a:t>Roma</a:t>
            </a:r>
          </a:p>
          <a:p>
            <a:pPr algn="ctr"/>
            <a:r>
              <a:rPr lang="es-AR" sz="2000" dirty="0" smtClean="0">
                <a:solidFill>
                  <a:schemeClr val="bg1"/>
                </a:solidFill>
                <a:latin typeface="Antonio" panose="02000503000000000000" pitchFamily="2" charset="0"/>
                <a:cs typeface="Times New Roman" panose="02020603050405020304" pitchFamily="18" charset="0"/>
              </a:rPr>
              <a:t>(476 d.C.)</a:t>
            </a:r>
          </a:p>
        </p:txBody>
      </p:sp>
      <p:sp>
        <p:nvSpPr>
          <p:cNvPr id="12" name="CuadroTexto 11"/>
          <p:cNvSpPr txBox="1"/>
          <p:nvPr/>
        </p:nvSpPr>
        <p:spPr>
          <a:xfrm>
            <a:off x="6565999" y="2714550"/>
            <a:ext cx="1591632" cy="1015663"/>
          </a:xfrm>
          <a:prstGeom prst="rect">
            <a:avLst/>
          </a:prstGeom>
          <a:solidFill>
            <a:schemeClr val="tx1"/>
          </a:solidFill>
        </p:spPr>
        <p:txBody>
          <a:bodyPr wrap="square" rtlCol="0">
            <a:spAutoFit/>
          </a:bodyPr>
          <a:lstStyle/>
          <a:p>
            <a:pPr algn="ctr"/>
            <a:r>
              <a:rPr lang="es-AR" sz="2000" dirty="0" smtClean="0">
                <a:solidFill>
                  <a:schemeClr val="bg1"/>
                </a:solidFill>
                <a:latin typeface="Antonio" panose="02000503000000000000" pitchFamily="2" charset="0"/>
                <a:cs typeface="Times New Roman" panose="02020603050405020304" pitchFamily="18" charset="0"/>
              </a:rPr>
              <a:t>Colón llega a América</a:t>
            </a:r>
          </a:p>
          <a:p>
            <a:pPr algn="ctr"/>
            <a:r>
              <a:rPr lang="es-AR" sz="2000" dirty="0" smtClean="0">
                <a:solidFill>
                  <a:schemeClr val="bg1"/>
                </a:solidFill>
                <a:latin typeface="Antonio" panose="02000503000000000000" pitchFamily="2" charset="0"/>
                <a:cs typeface="Times New Roman" panose="02020603050405020304" pitchFamily="18" charset="0"/>
              </a:rPr>
              <a:t>(1492 d.C.)</a:t>
            </a:r>
          </a:p>
        </p:txBody>
      </p:sp>
      <p:sp>
        <p:nvSpPr>
          <p:cNvPr id="13" name="CuadroTexto 12"/>
          <p:cNvSpPr txBox="1"/>
          <p:nvPr/>
        </p:nvSpPr>
        <p:spPr>
          <a:xfrm>
            <a:off x="9024057" y="2696120"/>
            <a:ext cx="1591632" cy="1015663"/>
          </a:xfrm>
          <a:prstGeom prst="rect">
            <a:avLst/>
          </a:prstGeom>
          <a:solidFill>
            <a:schemeClr val="tx1"/>
          </a:solidFill>
        </p:spPr>
        <p:txBody>
          <a:bodyPr wrap="square" rtlCol="0">
            <a:spAutoFit/>
          </a:bodyPr>
          <a:lstStyle/>
          <a:p>
            <a:pPr algn="ctr"/>
            <a:r>
              <a:rPr lang="es-AR" sz="2000" dirty="0" smtClean="0">
                <a:solidFill>
                  <a:schemeClr val="bg1"/>
                </a:solidFill>
                <a:latin typeface="Antonio" panose="02000503000000000000" pitchFamily="2" charset="0"/>
                <a:cs typeface="Times New Roman" panose="02020603050405020304" pitchFamily="18" charset="0"/>
              </a:rPr>
              <a:t>Segunda mitad del siglo XX</a:t>
            </a:r>
          </a:p>
        </p:txBody>
      </p:sp>
      <p:sp>
        <p:nvSpPr>
          <p:cNvPr id="14" name="Rectángulo 13"/>
          <p:cNvSpPr/>
          <p:nvPr/>
        </p:nvSpPr>
        <p:spPr>
          <a:xfrm>
            <a:off x="2367893" y="3666903"/>
            <a:ext cx="155612" cy="370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5" name="Rectángulo 14"/>
          <p:cNvSpPr/>
          <p:nvPr/>
        </p:nvSpPr>
        <p:spPr>
          <a:xfrm>
            <a:off x="4781719" y="3637110"/>
            <a:ext cx="155612" cy="370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6" name="Rectángulo 15"/>
          <p:cNvSpPr/>
          <p:nvPr/>
        </p:nvSpPr>
        <p:spPr>
          <a:xfrm>
            <a:off x="7282647" y="3637110"/>
            <a:ext cx="155612" cy="370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17" name="Rectángulo 16"/>
          <p:cNvSpPr/>
          <p:nvPr/>
        </p:nvSpPr>
        <p:spPr>
          <a:xfrm>
            <a:off x="9742067" y="3666903"/>
            <a:ext cx="155612" cy="370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sp>
        <p:nvSpPr>
          <p:cNvPr id="2" name="Rectángulo 1"/>
          <p:cNvSpPr/>
          <p:nvPr/>
        </p:nvSpPr>
        <p:spPr>
          <a:xfrm>
            <a:off x="331076" y="3926613"/>
            <a:ext cx="11603421" cy="2207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AR"/>
          </a:p>
        </p:txBody>
      </p:sp>
      <p:pic>
        <p:nvPicPr>
          <p:cNvPr id="2050" name="Picture 2" descr="Resultado de imagen para writing icon 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1122" y="1204684"/>
            <a:ext cx="1166954" cy="11288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magen relacionad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5039" y="1162706"/>
            <a:ext cx="1170828" cy="1170828"/>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Imagen relacionad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28577" y="990097"/>
            <a:ext cx="1382592" cy="1343437"/>
          </a:xfrm>
          <a:prstGeom prst="rect">
            <a:avLst/>
          </a:prstGeom>
          <a:noFill/>
          <a:extLst>
            <a:ext uri="{909E8E84-426E-40DD-AFC4-6F175D3DCCD1}">
              <a14:hiddenFill xmlns:a14="http://schemas.microsoft.com/office/drawing/2010/main">
                <a:solidFill>
                  <a:srgbClr val="FFFFFF"/>
                </a:solidFill>
              </a14:hiddenFill>
            </a:ext>
          </a:extLst>
        </p:spPr>
      </p:pic>
      <p:pic>
        <p:nvPicPr>
          <p:cNvPr id="2062" name="Picture 14" descr="Imagen relacionad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45646" y="1217312"/>
            <a:ext cx="1116222" cy="1116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3360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lumMod val="50000"/>
          </a:schemeClr>
        </a:solidFill>
        <a:effectLst/>
      </p:bgPr>
    </p:bg>
    <p:spTree>
      <p:nvGrpSpPr>
        <p:cNvPr id="1" name=""/>
        <p:cNvGrpSpPr/>
        <p:nvPr/>
      </p:nvGrpSpPr>
      <p:grpSpPr>
        <a:xfrm>
          <a:off x="0" y="0"/>
          <a:ext cx="0" cy="0"/>
          <a:chOff x="0" y="0"/>
          <a:chExt cx="0" cy="0"/>
        </a:xfrm>
      </p:grpSpPr>
      <p:pic>
        <p:nvPicPr>
          <p:cNvPr id="3074" name="Picture 2" descr="Resultado de imagen para background simple hd"/>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0"/>
            <a:ext cx="12186742" cy="6888838"/>
          </a:xfrm>
          <a:prstGeom prst="rect">
            <a:avLst/>
          </a:prstGeom>
          <a:noFill/>
          <a:extLst>
            <a:ext uri="{909E8E84-426E-40DD-AFC4-6F175D3DCCD1}">
              <a14:hiddenFill xmlns:a14="http://schemas.microsoft.com/office/drawing/2010/main">
                <a:solidFill>
                  <a:srgbClr val="FFFFFF"/>
                </a:solidFill>
              </a14:hiddenFill>
            </a:ext>
          </a:extLst>
        </p:spPr>
      </p:pic>
      <p:sp>
        <p:nvSpPr>
          <p:cNvPr id="4" name="CuadroTexto 3"/>
          <p:cNvSpPr txBox="1"/>
          <p:nvPr/>
        </p:nvSpPr>
        <p:spPr>
          <a:xfrm>
            <a:off x="731147" y="113854"/>
            <a:ext cx="10724445" cy="1107996"/>
          </a:xfrm>
          <a:prstGeom prst="rect">
            <a:avLst/>
          </a:prstGeom>
          <a:noFill/>
        </p:spPr>
        <p:txBody>
          <a:bodyPr wrap="square" rtlCol="0">
            <a:spAutoFit/>
          </a:bodyPr>
          <a:lstStyle/>
          <a:p>
            <a:pPr algn="ctr"/>
            <a:r>
              <a:rPr lang="es-AR" sz="6600" dirty="0" smtClean="0">
                <a:solidFill>
                  <a:srgbClr val="C00000"/>
                </a:solidFill>
                <a:latin typeface="Gotham Ultra" pitchFamily="50" charset="0"/>
                <a:cs typeface="Gotham Ultra" pitchFamily="50" charset="0"/>
              </a:rPr>
              <a:t>MODERNIDAD</a:t>
            </a:r>
            <a:endParaRPr lang="es-AR" sz="6000" dirty="0">
              <a:solidFill>
                <a:srgbClr val="C00000"/>
              </a:solidFill>
              <a:latin typeface="Gotham Ultra" pitchFamily="50" charset="0"/>
              <a:cs typeface="Gotham Ultra" pitchFamily="50" charset="0"/>
            </a:endParaRPr>
          </a:p>
        </p:txBody>
      </p:sp>
      <p:sp>
        <p:nvSpPr>
          <p:cNvPr id="5" name="CuadroTexto 4"/>
          <p:cNvSpPr txBox="1"/>
          <p:nvPr/>
        </p:nvSpPr>
        <p:spPr>
          <a:xfrm>
            <a:off x="198818" y="1993713"/>
            <a:ext cx="11789104" cy="4616648"/>
          </a:xfrm>
          <a:prstGeom prst="rect">
            <a:avLst/>
          </a:prstGeom>
          <a:noFill/>
        </p:spPr>
        <p:txBody>
          <a:bodyPr wrap="square" rtlCol="0">
            <a:spAutoFit/>
          </a:bodyPr>
          <a:lstStyle/>
          <a:p>
            <a:pPr algn="ctr"/>
            <a:r>
              <a:rPr lang="es-AR" sz="3200" dirty="0" smtClean="0">
                <a:latin typeface="Gotham Ultra" pitchFamily="50" charset="0"/>
                <a:cs typeface="Gotham Ultra" pitchFamily="50" charset="0"/>
              </a:rPr>
              <a:t>LIBERTAD PARA PENSAR</a:t>
            </a:r>
          </a:p>
          <a:p>
            <a:pPr algn="ctr"/>
            <a:r>
              <a:rPr lang="es-AR" sz="2800" b="1" dirty="0" smtClean="0">
                <a:solidFill>
                  <a:schemeClr val="tx1">
                    <a:lumMod val="85000"/>
                    <a:lumOff val="15000"/>
                  </a:schemeClr>
                </a:solidFill>
                <a:latin typeface="Antonio" panose="02000503000000000000" pitchFamily="2" charset="0"/>
                <a:cs typeface="Gotham Ultra" pitchFamily="50" charset="0"/>
              </a:rPr>
              <a:t>El ideal de la Razón, la Ilustración y la ciencia.</a:t>
            </a:r>
          </a:p>
          <a:p>
            <a:pPr algn="ctr"/>
            <a:endParaRPr lang="es-AR" dirty="0" smtClean="0">
              <a:latin typeface="Gotham Ultra" pitchFamily="50" charset="0"/>
              <a:cs typeface="Gotham Ultra" pitchFamily="50" charset="0"/>
            </a:endParaRPr>
          </a:p>
          <a:p>
            <a:pPr algn="ctr"/>
            <a:r>
              <a:rPr lang="es-AR" sz="3200" dirty="0" smtClean="0">
                <a:latin typeface="Gotham Ultra" pitchFamily="50" charset="0"/>
                <a:cs typeface="Gotham Ultra" pitchFamily="50" charset="0"/>
              </a:rPr>
              <a:t>LIBERTAD PARA ELEGIR</a:t>
            </a:r>
          </a:p>
          <a:p>
            <a:pPr algn="ctr"/>
            <a:r>
              <a:rPr lang="es-AR" sz="2800" b="1" dirty="0" smtClean="0">
                <a:solidFill>
                  <a:schemeClr val="tx1">
                    <a:lumMod val="85000"/>
                    <a:lumOff val="15000"/>
                  </a:schemeClr>
                </a:solidFill>
                <a:latin typeface="Antonio" panose="02000503000000000000" pitchFamily="2" charset="0"/>
                <a:cs typeface="Gotham Ultra" pitchFamily="50" charset="0"/>
              </a:rPr>
              <a:t>El ideal de la democracia y la República.</a:t>
            </a:r>
          </a:p>
          <a:p>
            <a:pPr algn="ctr"/>
            <a:endParaRPr lang="es-AR" dirty="0" smtClean="0">
              <a:solidFill>
                <a:schemeClr val="bg1"/>
              </a:solidFill>
              <a:latin typeface="Gotham Ultra" pitchFamily="50" charset="0"/>
              <a:cs typeface="Gotham Ultra" pitchFamily="50" charset="0"/>
            </a:endParaRPr>
          </a:p>
          <a:p>
            <a:pPr algn="ctr"/>
            <a:r>
              <a:rPr lang="es-AR" sz="3200" dirty="0" smtClean="0">
                <a:solidFill>
                  <a:schemeClr val="bg1"/>
                </a:solidFill>
                <a:latin typeface="Gotham Ultra" pitchFamily="50" charset="0"/>
                <a:cs typeface="Gotham Ultra" pitchFamily="50" charset="0"/>
              </a:rPr>
              <a:t> </a:t>
            </a:r>
            <a:r>
              <a:rPr lang="es-AR" sz="3200" dirty="0" smtClean="0">
                <a:latin typeface="Gotham Ultra" pitchFamily="50" charset="0"/>
                <a:cs typeface="Gotham Ultra" pitchFamily="50" charset="0"/>
              </a:rPr>
              <a:t>LIBERTAD PARA HACER</a:t>
            </a:r>
          </a:p>
          <a:p>
            <a:pPr algn="ctr"/>
            <a:r>
              <a:rPr lang="es-AR" sz="2800" b="1" dirty="0" smtClean="0">
                <a:solidFill>
                  <a:schemeClr val="tx1">
                    <a:lumMod val="85000"/>
                    <a:lumOff val="15000"/>
                  </a:schemeClr>
                </a:solidFill>
                <a:latin typeface="Antonio" panose="02000503000000000000" pitchFamily="2" charset="0"/>
                <a:cs typeface="Gotham Ultra" pitchFamily="50" charset="0"/>
              </a:rPr>
              <a:t>El ideal del capitalismo burgués y el libre mercado.</a:t>
            </a:r>
          </a:p>
          <a:p>
            <a:pPr algn="ctr"/>
            <a:endParaRPr lang="es-AR" dirty="0" smtClean="0">
              <a:latin typeface="Gotham Ultra" pitchFamily="50" charset="0"/>
              <a:cs typeface="Gotham Ultra" pitchFamily="50" charset="0"/>
            </a:endParaRPr>
          </a:p>
          <a:p>
            <a:pPr algn="ctr"/>
            <a:r>
              <a:rPr lang="es-AR" sz="3200" dirty="0" smtClean="0">
                <a:latin typeface="Gotham Ultra" pitchFamily="50" charset="0"/>
                <a:cs typeface="Gotham Ultra" pitchFamily="50" charset="0"/>
              </a:rPr>
              <a:t>LIBERTAD PARA SER</a:t>
            </a:r>
          </a:p>
          <a:p>
            <a:pPr algn="ctr"/>
            <a:r>
              <a:rPr lang="es-AR" sz="2800" b="1" dirty="0" smtClean="0">
                <a:solidFill>
                  <a:schemeClr val="tx1">
                    <a:lumMod val="85000"/>
                    <a:lumOff val="15000"/>
                  </a:schemeClr>
                </a:solidFill>
                <a:latin typeface="Antonio" panose="02000503000000000000" pitchFamily="2" charset="0"/>
                <a:cs typeface="Gotham Ultra" pitchFamily="50" charset="0"/>
              </a:rPr>
              <a:t>El ideal del humanismo renacentista.</a:t>
            </a:r>
          </a:p>
        </p:txBody>
      </p:sp>
    </p:spTree>
    <p:extLst>
      <p:ext uri="{BB962C8B-B14F-4D97-AF65-F5344CB8AC3E}">
        <p14:creationId xmlns:p14="http://schemas.microsoft.com/office/powerpoint/2010/main" val="42364545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lumMod val="85000"/>
          </a:schemeClr>
        </a:solidFill>
        <a:effectLst/>
      </p:bgPr>
    </p:bg>
    <p:spTree>
      <p:nvGrpSpPr>
        <p:cNvPr id="1" name=""/>
        <p:cNvGrpSpPr/>
        <p:nvPr/>
      </p:nvGrpSpPr>
      <p:grpSpPr>
        <a:xfrm>
          <a:off x="0" y="0"/>
          <a:ext cx="0" cy="0"/>
          <a:chOff x="0" y="0"/>
          <a:chExt cx="0" cy="0"/>
        </a:xfrm>
      </p:grpSpPr>
      <p:sp>
        <p:nvSpPr>
          <p:cNvPr id="8" name="CuadroTexto 7"/>
          <p:cNvSpPr txBox="1"/>
          <p:nvPr/>
        </p:nvSpPr>
        <p:spPr>
          <a:xfrm>
            <a:off x="6139542" y="1525681"/>
            <a:ext cx="5500915" cy="4154984"/>
          </a:xfrm>
          <a:prstGeom prst="rect">
            <a:avLst/>
          </a:prstGeom>
          <a:noFill/>
        </p:spPr>
        <p:txBody>
          <a:bodyPr wrap="square" rtlCol="0">
            <a:spAutoFit/>
          </a:bodyPr>
          <a:lstStyle/>
          <a:p>
            <a:pPr algn="ctr"/>
            <a:r>
              <a:rPr lang="es-AR" sz="3600" dirty="0" smtClean="0">
                <a:latin typeface="Antonio" panose="02000503000000000000" pitchFamily="2" charset="0"/>
                <a:cs typeface="Gotham Ultra" pitchFamily="50" charset="0"/>
              </a:rPr>
              <a:t>“</a:t>
            </a:r>
            <a:r>
              <a:rPr lang="es-AR" sz="3600" dirty="0">
                <a:latin typeface="Antonio" panose="02000503000000000000" pitchFamily="2" charset="0"/>
                <a:cs typeface="Gotham Ultra" pitchFamily="50" charset="0"/>
              </a:rPr>
              <a:t>El gobierno de la sociedad positiva se ejerce por el gran sacerdote de la humanidad, con su corporación de sacerdotes y sabios </a:t>
            </a:r>
            <a:r>
              <a:rPr lang="es-AR" sz="3600" dirty="0" smtClean="0">
                <a:latin typeface="Antonio" panose="02000503000000000000" pitchFamily="2" charset="0"/>
                <a:cs typeface="Gotham Ultra" pitchFamily="50" charset="0"/>
              </a:rPr>
              <a:t>positivistas”.</a:t>
            </a:r>
            <a:endParaRPr lang="es-AR" sz="3600" dirty="0">
              <a:latin typeface="Antonio" panose="02000503000000000000" pitchFamily="2" charset="0"/>
              <a:cs typeface="Gotham Ultra" pitchFamily="50" charset="0"/>
            </a:endParaRPr>
          </a:p>
          <a:p>
            <a:pPr algn="ctr"/>
            <a:endParaRPr lang="es-AR" sz="2000" dirty="0" smtClean="0">
              <a:solidFill>
                <a:schemeClr val="bg1">
                  <a:lumMod val="50000"/>
                </a:schemeClr>
              </a:solidFill>
              <a:latin typeface="Gotham Ultra" pitchFamily="50" charset="0"/>
              <a:cs typeface="Gotham Ultra" pitchFamily="50" charset="0"/>
            </a:endParaRPr>
          </a:p>
          <a:p>
            <a:pPr algn="ctr"/>
            <a:r>
              <a:rPr lang="es-AR" sz="2800" dirty="0" smtClean="0">
                <a:solidFill>
                  <a:schemeClr val="bg1">
                    <a:lumMod val="50000"/>
                  </a:schemeClr>
                </a:solidFill>
                <a:latin typeface="Gotham Ultra" pitchFamily="50" charset="0"/>
                <a:cs typeface="Gotham Ultra" pitchFamily="50" charset="0"/>
              </a:rPr>
              <a:t>AUGUSTO COMTE</a:t>
            </a:r>
          </a:p>
        </p:txBody>
      </p:sp>
      <p:pic>
        <p:nvPicPr>
          <p:cNvPr id="2" name="Imagen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285" y="1164773"/>
            <a:ext cx="4876800" cy="4876800"/>
          </a:xfrm>
          <a:prstGeom prst="rect">
            <a:avLst/>
          </a:prstGeom>
        </p:spPr>
      </p:pic>
    </p:spTree>
    <p:extLst>
      <p:ext uri="{BB962C8B-B14F-4D97-AF65-F5344CB8AC3E}">
        <p14:creationId xmlns:p14="http://schemas.microsoft.com/office/powerpoint/2010/main" val="150792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0" fill="hold"/>
                                        <p:tgtEl>
                                          <p:spTgt spid="8"/>
                                        </p:tgtEl>
                                        <p:attrNameLst>
                                          <p:attrName>ppt_x</p:attrName>
                                        </p:attrNameLst>
                                      </p:cBhvr>
                                      <p:tavLst>
                                        <p:tav tm="0">
                                          <p:val>
                                            <p:strVal val="#ppt_x"/>
                                          </p:val>
                                        </p:tav>
                                        <p:tav tm="100000">
                                          <p:val>
                                            <p:strVal val="#ppt_x"/>
                                          </p:val>
                                        </p:tav>
                                      </p:tavLst>
                                    </p:anim>
                                    <p:anim calcmode="lin" valueType="num">
                                      <p:cBhvr additive="base">
                                        <p:cTn id="8" dur="3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p:cNvPicPr>
            <a:picLocks noChangeAspect="1"/>
          </p:cNvPicPr>
          <p:nvPr/>
        </p:nvPicPr>
        <p:blipFill>
          <a:blip r:embed="rId2"/>
          <a:stretch>
            <a:fillRect/>
          </a:stretch>
        </p:blipFill>
        <p:spPr>
          <a:xfrm>
            <a:off x="0" y="0"/>
            <a:ext cx="12192000" cy="7439608"/>
          </a:xfrm>
          <a:prstGeom prst="rect">
            <a:avLst/>
          </a:prstGeom>
        </p:spPr>
      </p:pic>
    </p:spTree>
    <p:extLst>
      <p:ext uri="{BB962C8B-B14F-4D97-AF65-F5344CB8AC3E}">
        <p14:creationId xmlns:p14="http://schemas.microsoft.com/office/powerpoint/2010/main" val="24887274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 name="CuadroTexto 9"/>
          <p:cNvSpPr txBox="1"/>
          <p:nvPr/>
        </p:nvSpPr>
        <p:spPr>
          <a:xfrm>
            <a:off x="7808913" y="6025665"/>
            <a:ext cx="3238500" cy="461665"/>
          </a:xfrm>
          <a:prstGeom prst="rect">
            <a:avLst/>
          </a:prstGeom>
          <a:noFill/>
        </p:spPr>
        <p:txBody>
          <a:bodyPr wrap="square" rtlCol="0">
            <a:spAutoFit/>
          </a:bodyPr>
          <a:lstStyle/>
          <a:p>
            <a:pPr algn="ctr"/>
            <a:r>
              <a:rPr lang="es-AR" sz="2400" i="1" dirty="0" smtClean="0">
                <a:solidFill>
                  <a:schemeClr val="bg1"/>
                </a:solidFill>
                <a:latin typeface="Times New Roman" panose="02020603050405020304" pitchFamily="18" charset="0"/>
                <a:cs typeface="Times New Roman" panose="02020603050405020304" pitchFamily="18" charset="0"/>
              </a:rPr>
              <a:t>Cabeza de mujer </a:t>
            </a:r>
            <a:r>
              <a:rPr lang="es-AR" sz="2400" dirty="0" smtClean="0">
                <a:solidFill>
                  <a:schemeClr val="bg1"/>
                </a:solidFill>
                <a:latin typeface="Times New Roman" panose="02020603050405020304" pitchFamily="18" charset="0"/>
                <a:cs typeface="Times New Roman" panose="02020603050405020304" pitchFamily="18" charset="0"/>
              </a:rPr>
              <a:t>(1907)</a:t>
            </a:r>
            <a:endParaRPr lang="es-AR" sz="2400" dirty="0">
              <a:solidFill>
                <a:schemeClr val="bg1"/>
              </a:solidFill>
              <a:latin typeface="Times New Roman" panose="02020603050405020304" pitchFamily="18" charset="0"/>
              <a:cs typeface="Times New Roman" panose="02020603050405020304" pitchFamily="18" charset="0"/>
            </a:endParaRPr>
          </a:p>
        </p:txBody>
      </p:sp>
      <p:pic>
        <p:nvPicPr>
          <p:cNvPr id="1032" name="Picture 8" descr="Resultado de imagen para cabeza de mujer picass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37450" y="532121"/>
            <a:ext cx="3781425" cy="53456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4" name="Picture 10" descr="Resultado de imagen para mÃ¡scaras africanas picass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364" y="3204963"/>
            <a:ext cx="1698625" cy="3282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6" name="Picture 12" descr="Resultado de imagen para mÃ¡scaras africanas picass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57664" y="3204963"/>
            <a:ext cx="2872070" cy="328236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CuadroTexto 13"/>
          <p:cNvSpPr txBox="1"/>
          <p:nvPr/>
        </p:nvSpPr>
        <p:spPr>
          <a:xfrm>
            <a:off x="611364" y="950646"/>
            <a:ext cx="2760945" cy="1077218"/>
          </a:xfrm>
          <a:prstGeom prst="rect">
            <a:avLst/>
          </a:prstGeom>
          <a:noFill/>
        </p:spPr>
        <p:txBody>
          <a:bodyPr wrap="square" rtlCol="0">
            <a:spAutoFit/>
          </a:bodyPr>
          <a:lstStyle/>
          <a:p>
            <a:r>
              <a:rPr lang="es-AR" sz="3200" b="1" dirty="0" smtClean="0">
                <a:solidFill>
                  <a:schemeClr val="bg1"/>
                </a:solidFill>
                <a:latin typeface="Antonio" panose="02000503000000000000" pitchFamily="2" charset="0"/>
              </a:rPr>
              <a:t>MÁSCARAS AFRICANAS</a:t>
            </a:r>
            <a:endParaRPr lang="es-AR" sz="3200" b="1" dirty="0">
              <a:solidFill>
                <a:schemeClr val="bg1"/>
              </a:solidFill>
              <a:latin typeface="Antonio" panose="02000503000000000000" pitchFamily="2" charset="0"/>
            </a:endParaRPr>
          </a:p>
        </p:txBody>
      </p:sp>
      <p:pic>
        <p:nvPicPr>
          <p:cNvPr id="1038" name="Picture 14" descr="Imagen relacionada"/>
          <p:cNvPicPr>
            <a:picLocks noChangeAspect="1" noChangeArrowheads="1"/>
          </p:cNvPicPr>
          <p:nvPr/>
        </p:nvPicPr>
        <p:blipFill rotWithShape="1">
          <a:blip r:embed="rId5">
            <a:extLst>
              <a:ext uri="{28A0092B-C50C-407E-A947-70E740481C1C}">
                <a14:useLocalDpi xmlns:a14="http://schemas.microsoft.com/office/drawing/2010/main" val="0"/>
              </a:ext>
            </a:extLst>
          </a:blip>
          <a:srcRect l="48646" b="-295"/>
          <a:stretch/>
        </p:blipFill>
        <p:spPr bwMode="auto">
          <a:xfrm>
            <a:off x="3262772" y="205218"/>
            <a:ext cx="1861854" cy="25680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092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fade">
                                      <p:cBhvr>
                                        <p:cTn id="7" dur="2250"/>
                                        <p:tgtEl>
                                          <p:spTgt spid="1034"/>
                                        </p:tgtEl>
                                      </p:cBhvr>
                                    </p:animEffect>
                                  </p:childTnLst>
                                </p:cTn>
                              </p:par>
                              <p:par>
                                <p:cTn id="8" presetID="10" presetClass="entr" presetSubtype="0" fill="hold" nodeType="withEffect">
                                  <p:stCondLst>
                                    <p:cond delay="0"/>
                                  </p:stCondLst>
                                  <p:childTnLst>
                                    <p:set>
                                      <p:cBhvr>
                                        <p:cTn id="9" dur="1" fill="hold">
                                          <p:stCondLst>
                                            <p:cond delay="0"/>
                                          </p:stCondLst>
                                        </p:cTn>
                                        <p:tgtEl>
                                          <p:spTgt spid="1036"/>
                                        </p:tgtEl>
                                        <p:attrNameLst>
                                          <p:attrName>style.visibility</p:attrName>
                                        </p:attrNameLst>
                                      </p:cBhvr>
                                      <p:to>
                                        <p:strVal val="visible"/>
                                      </p:to>
                                    </p:set>
                                    <p:animEffect transition="in" filter="fade">
                                      <p:cBhvr>
                                        <p:cTn id="10" dur="2250"/>
                                        <p:tgtEl>
                                          <p:spTgt spid="10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2250"/>
                                        <p:tgtEl>
                                          <p:spTgt spid="14"/>
                                        </p:tgtEl>
                                      </p:cBhvr>
                                    </p:animEffect>
                                  </p:childTnLst>
                                </p:cTn>
                              </p:par>
                              <p:par>
                                <p:cTn id="14" presetID="10" presetClass="entr" presetSubtype="0" fill="hold" nodeType="withEffect">
                                  <p:stCondLst>
                                    <p:cond delay="0"/>
                                  </p:stCondLst>
                                  <p:childTnLst>
                                    <p:set>
                                      <p:cBhvr>
                                        <p:cTn id="15" dur="1" fill="hold">
                                          <p:stCondLst>
                                            <p:cond delay="0"/>
                                          </p:stCondLst>
                                        </p:cTn>
                                        <p:tgtEl>
                                          <p:spTgt spid="1038"/>
                                        </p:tgtEl>
                                        <p:attrNameLst>
                                          <p:attrName>style.visibility</p:attrName>
                                        </p:attrNameLst>
                                      </p:cBhvr>
                                      <p:to>
                                        <p:strVal val="visible"/>
                                      </p:to>
                                    </p:set>
                                    <p:animEffect transition="in" filter="fade">
                                      <p:cBhvr>
                                        <p:cTn id="16" dur="2250"/>
                                        <p:tgtEl>
                                          <p:spTgt spid="103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20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032"/>
                                        </p:tgtEl>
                                        <p:attrNameLst>
                                          <p:attrName>style.visibility</p:attrName>
                                        </p:attrNameLst>
                                      </p:cBhvr>
                                      <p:to>
                                        <p:strVal val="visible"/>
                                      </p:to>
                                    </p:set>
                                    <p:animEffect transition="in" filter="fade">
                                      <p:cBhvr>
                                        <p:cTn id="24" dur="20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836</TotalTime>
  <Words>445</Words>
  <Application>Microsoft Office PowerPoint</Application>
  <PresentationFormat>Panorámica</PresentationFormat>
  <Paragraphs>102</Paragraphs>
  <Slides>15</Slides>
  <Notes>0</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15</vt:i4>
      </vt:variant>
    </vt:vector>
  </HeadingPairs>
  <TitlesOfParts>
    <vt:vector size="22" baseType="lpstr">
      <vt:lpstr>Antonio</vt:lpstr>
      <vt:lpstr>Arial</vt:lpstr>
      <vt:lpstr>Calibri</vt:lpstr>
      <vt:lpstr>Calibri Light</vt:lpstr>
      <vt:lpstr>Gotham Ultra</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Lucas Magnin</dc:creator>
  <cp:lastModifiedBy>Lucas Magnin</cp:lastModifiedBy>
  <cp:revision>39</cp:revision>
  <dcterms:created xsi:type="dcterms:W3CDTF">2019-04-06T12:16:25Z</dcterms:created>
  <dcterms:modified xsi:type="dcterms:W3CDTF">2019-09-11T22:38:07Z</dcterms:modified>
</cp:coreProperties>
</file>